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358" r:id="rId2"/>
    <p:sldId id="320" r:id="rId3"/>
    <p:sldId id="349" r:id="rId4"/>
    <p:sldId id="321" r:id="rId5"/>
    <p:sldId id="329" r:id="rId6"/>
    <p:sldId id="319" r:id="rId7"/>
    <p:sldId id="353" r:id="rId8"/>
    <p:sldId id="361" r:id="rId9"/>
    <p:sldId id="362" r:id="rId10"/>
    <p:sldId id="364" r:id="rId11"/>
    <p:sldId id="352" r:id="rId12"/>
    <p:sldId id="336" r:id="rId13"/>
    <p:sldId id="338" r:id="rId14"/>
    <p:sldId id="351" r:id="rId15"/>
    <p:sldId id="365" r:id="rId16"/>
    <p:sldId id="356" r:id="rId17"/>
    <p:sldId id="328" r:id="rId18"/>
    <p:sldId id="335" r:id="rId19"/>
    <p:sldId id="366" r:id="rId20"/>
  </p:sldIdLst>
  <p:sldSz cx="9144000" cy="6858000" type="screen4x3"/>
  <p:notesSz cx="666273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CA482"/>
    <a:srgbClr val="C0C0C0"/>
    <a:srgbClr val="1313F3"/>
    <a:srgbClr val="A20000"/>
    <a:srgbClr val="CCCCFF"/>
    <a:srgbClr val="CFE9F1"/>
    <a:srgbClr val="61C9FD"/>
    <a:srgbClr val="CCD4D6"/>
    <a:srgbClr val="CED4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41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alytska.Nataliya\Desktop\&#1057;&#1083;&#1072;&#1081;&#1076;&#1080;%202015\8%20&#1044;&#1080;&#1085;&#1072;&#1084;&#1110;&#1082;&#1072;%20&#1074;%20&#1075;&#1088;&#1085;.%20&#1090;&#1072;%20$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prime\Common\OrgUnitData\DEP_FP_UF\&#1055;&#1056;&#1054;&#1045;&#1050;&#1058;%202015\&#1044;&#1086;&#1093;&#1086;&#1076;&#1080;%20&#1089;&#1090;&#1088;&#1091;&#1082;&#1090;&#1091;&#1088;&#1072;%20&#1079;&#1072;&#1075;%20&#1092;&#1086;&#1085;&#1076;&#1091;_1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Balytska.Nataliya\Desktop\&#1057;&#1083;&#1072;&#1081;&#1076;&#1080;%202015\8%20&#1044;&#1080;&#1085;&#1072;&#1084;&#1110;&#1082;&#1072;%20&#1074;%20&#1075;&#1088;&#1085;.%20&#1090;&#1072;%20$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Balytska.Nataliya\Desktop\&#1057;&#1083;&#1072;&#1081;&#1076;&#1080;%202015\8%20&#1044;&#1080;&#1085;&#1072;&#1084;&#1110;&#1082;&#1072;%20&#1074;%20&#1075;&#1088;&#1085;.%20&#1090;&#1072;%20$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Balytska.Nataliya\Desktop\&#1057;&#1083;&#1072;&#1081;&#1076;&#1080;%202015\8%20&#1044;&#1080;&#1085;&#1072;&#1084;&#1110;&#1082;&#1072;%20&#1074;%20&#1075;&#1088;&#1085;.%20&#1090;&#1072;%20$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prime\Common\OrgUnitData\DEP_FP_UF\&#1055;&#1056;&#1054;&#1045;&#1050;&#1058;%202015\&#1044;&#1086;&#1093;&#1086;&#1076;&#1080;_&#1084;&#1110;&#1089;&#1094;%20&#1087;&#1086;&#1076;&#1072;&#1090;%20&#1110;%20&#1079;&#1073;&#1086;&#1088;&#1110;&#107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strike="noStrike">
                <a:solidFill>
                  <a:srgbClr val="000000"/>
                </a:solidFill>
                <a:latin typeface="Calibri"/>
                <a:cs typeface="Calibri"/>
              </a:rPr>
              <a:t>ОБСЯГ ДОХОДІВ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strike="noStrike">
                <a:solidFill>
                  <a:srgbClr val="000000"/>
                </a:solidFill>
                <a:latin typeface="Calibri"/>
                <a:cs typeface="Calibri"/>
              </a:rPr>
              <a:t>загального фонду міського бюджету м.Львова +освітня та медична субвенції</a:t>
            </a:r>
          </a:p>
        </c:rich>
      </c:tx>
      <c:layout>
        <c:manualLayout>
          <c:xMode val="edge"/>
          <c:yMode val="edge"/>
          <c:x val="0.14474778108566888"/>
          <c:y val="3.405645216333774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308840821711282"/>
          <c:y val="0.2113597440067059"/>
          <c:w val="0.80383180916441621"/>
          <c:h val="0.6891395360537375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Лист1!$C$13</c:f>
              <c:strCache>
                <c:ptCount val="1"/>
                <c:pt idx="0">
                  <c:v>$ США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2"/>
              <c:layout>
                <c:manualLayout>
                  <c:x val="0"/>
                  <c:y val="-1.5841580865033577E-2"/>
                </c:manualLayout>
              </c:layout>
              <c:showVal val="1"/>
            </c:dLbl>
            <c:dLbl>
              <c:idx val="4"/>
              <c:layout>
                <c:manualLayout>
                  <c:x val="-9.3997796602831255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9818917315615438E-2"/>
                  <c:y val="-9.4594577818937521E-3"/>
                </c:manualLayout>
              </c:layout>
              <c:showVal val="1"/>
            </c:dLbl>
            <c:dLbl>
              <c:idx val="7"/>
              <c:layout>
                <c:manualLayout>
                  <c:x val="7.4571206753544558E-3"/>
                  <c:y val="-1.32013173875279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Лист1!$B$14:$B$23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Лист1!$C$14:$C$23</c:f>
              <c:numCache>
                <c:formatCode>#,##0.00</c:formatCode>
                <c:ptCount val="10"/>
                <c:pt idx="0">
                  <c:v>90186.8</c:v>
                </c:pt>
                <c:pt idx="1">
                  <c:v>131934.39999999962</c:v>
                </c:pt>
                <c:pt idx="2">
                  <c:v>161255.5</c:v>
                </c:pt>
                <c:pt idx="3">
                  <c:v>106885.2</c:v>
                </c:pt>
                <c:pt idx="4">
                  <c:v>122687.6</c:v>
                </c:pt>
                <c:pt idx="5">
                  <c:v>125354</c:v>
                </c:pt>
                <c:pt idx="6">
                  <c:v>153951.70000000001</c:v>
                </c:pt>
                <c:pt idx="7">
                  <c:v>170049.8</c:v>
                </c:pt>
                <c:pt idx="8">
                  <c:v>191116.3</c:v>
                </c:pt>
                <c:pt idx="9">
                  <c:v>173683.22638733897</c:v>
                </c:pt>
              </c:numCache>
            </c:numRef>
          </c:val>
        </c:ser>
        <c:dLbls>
          <c:showVal val="1"/>
        </c:dLbls>
        <c:shape val="cylinder"/>
        <c:axId val="62976768"/>
        <c:axId val="62978688"/>
        <c:axId val="0"/>
      </c:bar3DChart>
      <c:catAx>
        <c:axId val="62976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роки</a:t>
                </a:r>
              </a:p>
            </c:rich>
          </c:tx>
          <c:layout>
            <c:manualLayout>
              <c:xMode val="edge"/>
              <c:yMode val="edge"/>
              <c:x val="0.89839533309220032"/>
              <c:y val="0.90531474345848661"/>
            </c:manualLayout>
          </c:layout>
        </c:title>
        <c:numFmt formatCode="General" sourceLinked="0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978688"/>
        <c:crosses val="autoZero"/>
        <c:auto val="1"/>
        <c:lblAlgn val="ctr"/>
        <c:lblOffset val="100"/>
        <c:tickMarkSkip val="1"/>
      </c:catAx>
      <c:valAx>
        <c:axId val="6297868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тис. $ США</a:t>
                </a:r>
              </a:p>
            </c:rich>
          </c:tx>
          <c:layout>
            <c:manualLayout>
              <c:xMode val="edge"/>
              <c:yMode val="edge"/>
              <c:x val="0.83338044758539465"/>
              <c:y val="0.14777808802268524"/>
            </c:manualLayout>
          </c:layout>
        </c:title>
        <c:numFmt formatCode="#,##0.0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976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975" b="1" i="0" strike="noStrike" dirty="0" smtClean="0">
                <a:solidFill>
                  <a:srgbClr val="000000"/>
                </a:solidFill>
                <a:latin typeface="Arial Cyr"/>
              </a:rPr>
              <a:t>без </a:t>
            </a:r>
            <a:r>
              <a:rPr lang="ru-RU" sz="1975" b="1" i="0" strike="noStrike" dirty="0" err="1">
                <a:solidFill>
                  <a:srgbClr val="000000"/>
                </a:solidFill>
                <a:latin typeface="Arial Cyr"/>
              </a:rPr>
              <a:t>міжбюджетних</a:t>
            </a:r>
            <a:r>
              <a:rPr lang="ru-RU" sz="1975" b="1" i="0" strike="noStrike" dirty="0">
                <a:solidFill>
                  <a:srgbClr val="000000"/>
                </a:solidFill>
                <a:latin typeface="Arial Cyr"/>
              </a:rPr>
              <a:t> </a:t>
            </a:r>
            <a:r>
              <a:rPr lang="ru-RU" sz="1975" b="1" i="0" strike="noStrike" dirty="0" err="1" smtClean="0">
                <a:solidFill>
                  <a:srgbClr val="000000"/>
                </a:solidFill>
                <a:latin typeface="Arial Cyr"/>
              </a:rPr>
              <a:t>трансфертів</a:t>
            </a:r>
            <a:endParaRPr lang="ru-RU" sz="1975" b="1" i="0" strike="noStrike" dirty="0">
              <a:solidFill>
                <a:srgbClr val="000000"/>
              </a:solidFill>
              <a:latin typeface="Arial Cyr"/>
            </a:endParaRPr>
          </a:p>
        </c:rich>
      </c:tx>
      <c:layout>
        <c:manualLayout>
          <c:xMode val="edge"/>
          <c:yMode val="edge"/>
          <c:x val="0.25331671041119852"/>
          <c:y val="5.8540980031998341E-4"/>
        </c:manualLayout>
      </c:layout>
      <c:spPr>
        <a:noFill/>
        <a:ln w="25400">
          <a:noFill/>
        </a:ln>
      </c:spPr>
    </c:title>
    <c:view3D>
      <c:rotY val="260"/>
      <c:perspective val="0"/>
    </c:view3D>
    <c:plotArea>
      <c:layout>
        <c:manualLayout>
          <c:layoutTarget val="inner"/>
          <c:xMode val="edge"/>
          <c:yMode val="edge"/>
          <c:x val="0.20615671641791045"/>
          <c:y val="0.32751677852349026"/>
          <c:w val="0.55130597014925353"/>
          <c:h val="0.314093959731543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3"/>
          <c:dPt>
            <c:idx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24463035870516198"/>
                  <c:y val="7.682651177773811E-2"/>
                </c:manualLayout>
              </c:layout>
              <c:tx>
                <c:rich>
                  <a:bodyPr/>
                  <a:lstStyle/>
                  <a:p>
                    <a:pPr>
                      <a:defRPr sz="1575" b="1" i="0" u="none" strike="noStrike" baseline="0">
                        <a:solidFill>
                          <a:srgbClr val="000000"/>
                        </a:solidFill>
                        <a:latin typeface="Times New Roman Cyr"/>
                        <a:ea typeface="Times New Roman Cyr"/>
                        <a:cs typeface="Times New Roman Cyr"/>
                      </a:defRPr>
                    </a:pPr>
                    <a:r>
                      <a:rPr lang="ru-RU" dirty="0" err="1"/>
                      <a:t>Податок</a:t>
                    </a:r>
                    <a:r>
                      <a:rPr lang="ru-RU" dirty="0"/>
                      <a:t> на доходи </a:t>
                    </a:r>
                    <a:r>
                      <a:rPr lang="ru-RU" dirty="0" err="1"/>
                      <a:t>фізичних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осіб</a:t>
                    </a:r>
                    <a:r>
                      <a:rPr lang="ru-RU" dirty="0"/>
                      <a:t> -         </a:t>
                    </a:r>
                    <a:r>
                      <a:rPr lang="ru-RU" dirty="0" smtClean="0"/>
                      <a:t>            </a:t>
                    </a:r>
                    <a:r>
                      <a:rPr lang="ru-RU" dirty="0"/>
                      <a:t>1 072 100,0
63,0%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0.13664130136717995"/>
                  <c:y val="3.3103137275625756E-2"/>
                </c:manualLayout>
              </c:layout>
              <c:tx>
                <c:rich>
                  <a:bodyPr/>
                  <a:lstStyle/>
                  <a:p>
                    <a:pPr>
                      <a:defRPr sz="1575" b="1" i="0" u="none" strike="noStrike" baseline="0">
                        <a:solidFill>
                          <a:srgbClr val="000000"/>
                        </a:solidFill>
                        <a:latin typeface="Times New Roman Cyr"/>
                        <a:ea typeface="Times New Roman Cyr"/>
                        <a:cs typeface="Times New Roman Cyr"/>
                      </a:defRPr>
                    </a:pPr>
                    <a:r>
                      <a:rPr lang="ru-RU"/>
                      <a:t>Акцизний податок-139 200,1
8,0%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6.7493144513652112E-2"/>
                  <c:y val="0.14042241364124791"/>
                </c:manualLayout>
              </c:layout>
              <c:tx>
                <c:rich>
                  <a:bodyPr/>
                  <a:lstStyle/>
                  <a:p>
                    <a:pPr>
                      <a:defRPr sz="1575" b="1" i="0" u="none" strike="noStrike" baseline="0">
                        <a:solidFill>
                          <a:srgbClr val="000000"/>
                        </a:solidFill>
                        <a:latin typeface="Times New Roman Cyr"/>
                        <a:ea typeface="Times New Roman Cyr"/>
                        <a:cs typeface="Times New Roman Cyr"/>
                      </a:defRPr>
                    </a:pPr>
                    <a:r>
                      <a:rPr lang="ru-RU"/>
                      <a:t>Плата за оренду майнових комплексів-25 300,0
1,0%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0.23676959689740301"/>
                  <c:y val="0.1523802075076186"/>
                </c:manualLayout>
              </c:layout>
              <c:tx>
                <c:rich>
                  <a:bodyPr/>
                  <a:lstStyle/>
                  <a:p>
                    <a:pPr>
                      <a:defRPr sz="1575" b="1" i="0" u="none" strike="noStrike" baseline="0">
                        <a:solidFill>
                          <a:srgbClr val="000000"/>
                        </a:solidFill>
                        <a:latin typeface="Times New Roman Cyr"/>
                        <a:ea typeface="Times New Roman Cyr"/>
                        <a:cs typeface="Times New Roman Cyr"/>
                      </a:defRPr>
                    </a:pPr>
                    <a:r>
                      <a:rPr lang="ru-RU"/>
                      <a:t>Місцеві податки-    449 100,0
26,0%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7.0842245465585471E-2"/>
                  <c:y val="0.22932375063855265"/>
                </c:manualLayout>
              </c:layout>
              <c:tx>
                <c:rich>
                  <a:bodyPr/>
                  <a:lstStyle/>
                  <a:p>
                    <a:pPr>
                      <a:defRPr sz="1575" b="1" i="0" u="none" strike="noStrike" baseline="0">
                        <a:solidFill>
                          <a:srgbClr val="000000"/>
                        </a:solidFill>
                        <a:latin typeface="Times New Roman Cyr"/>
                        <a:ea typeface="Times New Roman Cyr"/>
                        <a:cs typeface="Times New Roman Cyr"/>
                      </a:defRPr>
                    </a:pPr>
                    <a:r>
                      <a:rPr lang="ru-RU"/>
                      <a:t>Інші надходження -14 750,0
1,0%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2.5969953382692833E-2"/>
                  <c:y val="-0.22663960964610966"/>
                </c:manualLayout>
              </c:layout>
              <c:tx>
                <c:rich>
                  <a:bodyPr/>
                  <a:lstStyle/>
                  <a:p>
                    <a:pPr>
                      <a:defRPr sz="1575" b="1" i="0" u="none" strike="noStrike" baseline="0">
                        <a:solidFill>
                          <a:srgbClr val="000000"/>
                        </a:solidFill>
                        <a:latin typeface="Times New Roman Cyr"/>
                        <a:ea typeface="Times New Roman Cyr"/>
                        <a:cs typeface="Times New Roman Cyr"/>
                      </a:defRPr>
                    </a:pPr>
                    <a:r>
                      <a:rPr lang="ru-RU"/>
                      <a:t>Решта доходів-
23 100
1,0%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 Cyr"/>
                      <a:ea typeface="Times New Roman Cyr"/>
                      <a:cs typeface="Times New Roman Cyr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7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 Cyr"/>
                      <a:ea typeface="Times New Roman Cyr"/>
                      <a:cs typeface="Times New Roman Cyr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8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 Cyr"/>
                      <a:ea typeface="Times New Roman Cyr"/>
                      <a:cs typeface="Times New Roman Cyr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9"/>
              <c:numFmt formatCode="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 Cyr"/>
                      <a:ea typeface="Times New Roman Cyr"/>
                      <a:cs typeface="Times New Roman Cyr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rgbClr val="000000"/>
                    </a:solidFill>
                    <a:latin typeface="Times New Roman Cyr"/>
                    <a:ea typeface="Times New Roman Cyr"/>
                    <a:cs typeface="Times New Roman Cyr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Лист1!$A$1:$A$6</c:f>
              <c:strCache>
                <c:ptCount val="6"/>
                <c:pt idx="0">
                  <c:v>Податок на доходи фізичних осіб-1072100,0</c:v>
                </c:pt>
                <c:pt idx="1">
                  <c:v>Акцизний податок-139200,1</c:v>
                </c:pt>
                <c:pt idx="2">
                  <c:v>Плата за оренду майнових комплексів-25300,0</c:v>
                </c:pt>
                <c:pt idx="3">
                  <c:v>Місцеві податки-449100,0</c:v>
                </c:pt>
                <c:pt idx="4">
                  <c:v>Інші надходження -14750,0</c:v>
                </c:pt>
                <c:pt idx="5">
                  <c:v>Решта доходів-23100</c:v>
                </c:pt>
              </c:strCache>
            </c:strRef>
          </c:cat>
          <c:val>
            <c:numRef>
              <c:f>Лист1!$B$1:$B$6</c:f>
              <c:numCache>
                <c:formatCode>0.0</c:formatCode>
                <c:ptCount val="6"/>
                <c:pt idx="0">
                  <c:v>1072100</c:v>
                </c:pt>
                <c:pt idx="1">
                  <c:v>139200</c:v>
                </c:pt>
                <c:pt idx="2">
                  <c:v>25300</c:v>
                </c:pt>
                <c:pt idx="3">
                  <c:v>449100</c:v>
                </c:pt>
                <c:pt idx="4">
                  <c:v>14750</c:v>
                </c:pt>
                <c:pt idx="5">
                  <c:v>23100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19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3954866579177622"/>
          <c:y val="0.17356197722394068"/>
          <c:w val="0.79069849081364862"/>
          <c:h val="0.7383808855255116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5.1353893263342094E-3"/>
                  <c:y val="-0.1226859824560148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err="1">
                        <a:solidFill>
                          <a:schemeClr val="tx1"/>
                        </a:solidFill>
                      </a:rPr>
                      <a:t>Освіта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30,1</a:t>
                    </a: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8505833688962386E-3"/>
                  <c:y val="-2.719135085449820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tx1"/>
                        </a:solidFill>
                      </a:rPr>
                      <a:t>Культура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і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                    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мистецтво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8,6 %</a:t>
                    </a: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 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6.5053696412948503E-2"/>
                  <c:y val="7.1560461511116294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tx1"/>
                        </a:solidFill>
                      </a:rPr>
                      <a:t>Соціальний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захист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5,2 %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5.0966275336730767E-2"/>
                  <c:y val="5.8137265575483967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tx1"/>
                        </a:solidFill>
                      </a:rPr>
                      <a:t>Фізична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культура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і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спорт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1,3</a:t>
                    </a: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20379822834645689"/>
                  <c:y val="-2.126099754477966E-3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tx1"/>
                        </a:solidFill>
                      </a:rPr>
                      <a:t>Органи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місцевого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самоврядування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11,9</a:t>
                    </a: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1.4414041994750656E-2"/>
                  <c:y val="-6.9778266707183167E-4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tx1"/>
                        </a:solidFill>
                      </a:rPr>
                      <a:t>Житлово-комунальне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господарство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20,6 %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0"/>
                  <c:y val="2.652346835948674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tx1"/>
                        </a:solidFill>
                      </a:rPr>
                      <a:t>Заходи 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та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інші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видатки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1,2 %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7"/>
              <c:layout>
                <c:manualLayout>
                  <c:x val="0.38421008311461158"/>
                  <c:y val="-0.2479308696923196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Реверсна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дотація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14,3 %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8"/>
              <c:layout>
                <c:manualLayout>
                  <c:x val="-1.8485892388451445E-2"/>
                  <c:y val="-3.0074984813573237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tx1"/>
                        </a:solidFill>
                      </a:rPr>
                      <a:t>Транспорт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1,0 %</a:t>
                    </a:r>
                  </a:p>
                </c:rich>
              </c:tx>
              <c:showCatName val="1"/>
              <c:showPercent val="1"/>
            </c:dLbl>
            <c:dLbl>
              <c:idx val="9"/>
              <c:layout>
                <c:manualLayout>
                  <c:x val="-1.973272090988629E-2"/>
                  <c:y val="-0.15407907749863109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tx1"/>
                        </a:solidFill>
                      </a:rPr>
                      <a:t>Економічна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                 </a:t>
                    </a:r>
                    <a:r>
                      <a:rPr lang="ru-RU" dirty="0" err="1">
                        <a:solidFill>
                          <a:schemeClr val="tx1"/>
                        </a:solidFill>
                      </a:rPr>
                      <a:t>діяльність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                      (заходи)
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0,5 %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tx1"/>
                        </a:solidFill>
                      </a:rPr>
                      <a:t>Молодіжне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err="1" smtClean="0">
                        <a:solidFill>
                          <a:schemeClr val="tx1"/>
                        </a:solidFill>
                      </a:rPr>
                      <a:t>кредитування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0,5 %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11"/>
              <c:layout>
                <c:manualLayout>
                  <c:x val="9.9915682414698198E-2"/>
                  <c:y val="-0.12431302985654767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solidFill>
                          <a:schemeClr val="tx1"/>
                        </a:solidFill>
                      </a:rPr>
                      <a:t>Резервний</a:t>
                    </a:r>
                    <a:r>
                      <a:rPr lang="ru-RU" dirty="0">
                        <a:solidFill>
                          <a:schemeClr val="tx1"/>
                        </a:solidFill>
                      </a:rPr>
                      <a:t> фонд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1,8</a:t>
                    </a: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0.29081866892037123"/>
                  <c:y val="-4.8736231749476083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Природоохоронні   заходи
0,6</a:t>
                    </a:r>
                    <a:r>
                      <a:rPr lang="ru-RU" baseline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4"/>
              <c:layout>
                <c:manualLayout>
                  <c:x val="0.19414126369166659"/>
                  <c:y val="-4.4946313602083399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tx1"/>
                        </a:solidFill>
                      </a:rPr>
                      <a:t>Реверсна дотація
14,3 %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Лист3!$B$83:$B$95</c:f>
              <c:strCache>
                <c:ptCount val="13"/>
                <c:pt idx="0">
                  <c:v>Освіта</c:v>
                </c:pt>
                <c:pt idx="1">
                  <c:v>Культура і мистецтво</c:v>
                </c:pt>
                <c:pt idx="2">
                  <c:v>Соціальний захист </c:v>
                </c:pt>
                <c:pt idx="3">
                  <c:v>Фізична культура і спорт</c:v>
                </c:pt>
                <c:pt idx="4">
                  <c:v>Органи місцевого самоврядування</c:v>
                </c:pt>
                <c:pt idx="5">
                  <c:v>Житлово-комунальне господарство</c:v>
                </c:pt>
                <c:pt idx="6">
                  <c:v>Заходи по архітектурі, землеустрою, інші видатки</c:v>
                </c:pt>
                <c:pt idx="7">
                  <c:v>Транспорт</c:v>
                </c:pt>
                <c:pt idx="8">
                  <c:v>Обслуговування боргу</c:v>
                </c:pt>
                <c:pt idx="9">
                  <c:v>Резервний фонд</c:v>
                </c:pt>
                <c:pt idx="10">
                  <c:v>Молодіжне кредитування</c:v>
                </c:pt>
                <c:pt idx="11">
                  <c:v>Природоохоронні заходи</c:v>
                </c:pt>
                <c:pt idx="12">
                  <c:v>Реверсна дотація</c:v>
                </c:pt>
              </c:strCache>
            </c:strRef>
          </c:cat>
          <c:val>
            <c:numRef>
              <c:f>Лист3!$C$83:$C$95</c:f>
              <c:numCache>
                <c:formatCode>#,##0.0</c:formatCode>
                <c:ptCount val="13"/>
                <c:pt idx="0">
                  <c:v>313927.09999999998</c:v>
                </c:pt>
                <c:pt idx="1">
                  <c:v>89800</c:v>
                </c:pt>
                <c:pt idx="2">
                  <c:v>54030</c:v>
                </c:pt>
                <c:pt idx="3">
                  <c:v>13843.4</c:v>
                </c:pt>
                <c:pt idx="4">
                  <c:v>124039.5</c:v>
                </c:pt>
                <c:pt idx="5">
                  <c:v>214891.6</c:v>
                </c:pt>
                <c:pt idx="6">
                  <c:v>17359.099999999969</c:v>
                </c:pt>
                <c:pt idx="7">
                  <c:v>10237</c:v>
                </c:pt>
                <c:pt idx="8">
                  <c:v>24000</c:v>
                </c:pt>
                <c:pt idx="9">
                  <c:v>19000</c:v>
                </c:pt>
                <c:pt idx="10">
                  <c:v>5300</c:v>
                </c:pt>
                <c:pt idx="11">
                  <c:v>6100</c:v>
                </c:pt>
                <c:pt idx="12">
                  <c:v>148846.6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</c:dLbls>
          <c:cat>
            <c:strRef>
              <c:f>Лист3!$B$83:$B$95</c:f>
              <c:strCache>
                <c:ptCount val="13"/>
                <c:pt idx="0">
                  <c:v>Освіта</c:v>
                </c:pt>
                <c:pt idx="1">
                  <c:v>Культура і мистецтво</c:v>
                </c:pt>
                <c:pt idx="2">
                  <c:v>Соціальний захист </c:v>
                </c:pt>
                <c:pt idx="3">
                  <c:v>Фізична культура і спорт</c:v>
                </c:pt>
                <c:pt idx="4">
                  <c:v>Органи місцевого самоврядування</c:v>
                </c:pt>
                <c:pt idx="5">
                  <c:v>Житлово-комунальне господарство</c:v>
                </c:pt>
                <c:pt idx="6">
                  <c:v>Заходи по архітектурі, землеустрою, інші видатки</c:v>
                </c:pt>
                <c:pt idx="7">
                  <c:v>Транспорт</c:v>
                </c:pt>
                <c:pt idx="8">
                  <c:v>Обслуговування боргу</c:v>
                </c:pt>
                <c:pt idx="9">
                  <c:v>Резервний фонд</c:v>
                </c:pt>
                <c:pt idx="10">
                  <c:v>Молодіжне кредитування</c:v>
                </c:pt>
                <c:pt idx="11">
                  <c:v>Природоохоронні заходи</c:v>
                </c:pt>
                <c:pt idx="12">
                  <c:v>Реверсна дотація</c:v>
                </c:pt>
              </c:strCache>
            </c:strRef>
          </c:cat>
          <c:val>
            <c:numRef>
              <c:f>Лист3!$D$83:$D$95</c:f>
              <c:numCache>
                <c:formatCode>#,##0.000</c:formatCode>
                <c:ptCount val="13"/>
                <c:pt idx="0">
                  <c:v>30.145462587275251</c:v>
                </c:pt>
                <c:pt idx="1">
                  <c:v>8.6232202964870552</c:v>
                </c:pt>
                <c:pt idx="2">
                  <c:v>5.1883362207037367</c:v>
                </c:pt>
                <c:pt idx="3">
                  <c:v>1.3293395083784956</c:v>
                </c:pt>
                <c:pt idx="4">
                  <c:v>11.911135122116995</c:v>
                </c:pt>
                <c:pt idx="5">
                  <c:v>20.635385374883928</c:v>
                </c:pt>
                <c:pt idx="6">
                  <c:v>1.6669414637945261</c:v>
                </c:pt>
                <c:pt idx="7">
                  <c:v>0.98302790840910892</c:v>
                </c:pt>
                <c:pt idx="8">
                  <c:v>2.3046468498406383</c:v>
                </c:pt>
                <c:pt idx="9">
                  <c:v>1.824512089457172</c:v>
                </c:pt>
                <c:pt idx="10">
                  <c:v>0.50894284600647521</c:v>
                </c:pt>
                <c:pt idx="11">
                  <c:v>0.58576440766782889</c:v>
                </c:pt>
                <c:pt idx="12">
                  <c:v>14.293285324978733</c:v>
                </c:pt>
              </c:numCache>
            </c:numRef>
          </c:val>
        </c:ser>
        <c:ser>
          <c:idx val="2"/>
          <c:order val="2"/>
          <c:dLbls>
            <c:showCatName val="1"/>
            <c:showPercent val="1"/>
          </c:dLbls>
          <c:cat>
            <c:strRef>
              <c:f>Лист3!$B$83:$B$95</c:f>
              <c:strCache>
                <c:ptCount val="13"/>
                <c:pt idx="0">
                  <c:v>Освіта</c:v>
                </c:pt>
                <c:pt idx="1">
                  <c:v>Культура і мистецтво</c:v>
                </c:pt>
                <c:pt idx="2">
                  <c:v>Соціальний захист </c:v>
                </c:pt>
                <c:pt idx="3">
                  <c:v>Фізична культура і спорт</c:v>
                </c:pt>
                <c:pt idx="4">
                  <c:v>Органи місцевого самоврядування</c:v>
                </c:pt>
                <c:pt idx="5">
                  <c:v>Житлово-комунальне господарство</c:v>
                </c:pt>
                <c:pt idx="6">
                  <c:v>Заходи по архітектурі, землеустрою, інші видатки</c:v>
                </c:pt>
                <c:pt idx="7">
                  <c:v>Транспорт</c:v>
                </c:pt>
                <c:pt idx="8">
                  <c:v>Обслуговування боргу</c:v>
                </c:pt>
                <c:pt idx="9">
                  <c:v>Резервний фонд</c:v>
                </c:pt>
                <c:pt idx="10">
                  <c:v>Молодіжне кредитування</c:v>
                </c:pt>
                <c:pt idx="11">
                  <c:v>Природоохоронні заходи</c:v>
                </c:pt>
                <c:pt idx="12">
                  <c:v>Реверсна дотація</c:v>
                </c:pt>
              </c:strCache>
            </c:strRef>
          </c:cat>
          <c:val>
            <c:numRef>
              <c:f>Лист3!$E$83:$E$95</c:f>
              <c:numCache>
                <c:formatCode>General</c:formatCode>
                <c:ptCount val="13"/>
                <c:pt idx="0">
                  <c:v>1041374.3</c:v>
                </c:pt>
                <c:pt idx="1">
                  <c:v>1041374.3</c:v>
                </c:pt>
                <c:pt idx="2">
                  <c:v>1041374.3</c:v>
                </c:pt>
                <c:pt idx="3">
                  <c:v>1041374.3</c:v>
                </c:pt>
                <c:pt idx="4">
                  <c:v>1041374.3</c:v>
                </c:pt>
                <c:pt idx="5">
                  <c:v>1041374.3</c:v>
                </c:pt>
                <c:pt idx="6">
                  <c:v>1041374.3</c:v>
                </c:pt>
                <c:pt idx="7">
                  <c:v>1041374.3</c:v>
                </c:pt>
                <c:pt idx="8">
                  <c:v>1041374.3</c:v>
                </c:pt>
                <c:pt idx="9">
                  <c:v>1041374.3</c:v>
                </c:pt>
                <c:pt idx="10">
                  <c:v>1041374.3</c:v>
                </c:pt>
                <c:pt idx="11">
                  <c:v>1041374.3</c:v>
                </c:pt>
                <c:pt idx="12">
                  <c:v>1041374.3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err="1">
                <a:solidFill>
                  <a:srgbClr val="0000FF"/>
                </a:solidFill>
              </a:rPr>
              <a:t>Медична</a:t>
            </a:r>
            <a:r>
              <a:rPr lang="ru-RU" sz="2800" baseline="0" dirty="0">
                <a:solidFill>
                  <a:srgbClr val="0000FF"/>
                </a:solidFill>
              </a:rPr>
              <a:t> </a:t>
            </a:r>
            <a:r>
              <a:rPr lang="ru-RU" sz="2800" baseline="0" dirty="0" err="1">
                <a:solidFill>
                  <a:srgbClr val="0000FF"/>
                </a:solidFill>
              </a:rPr>
              <a:t>субвенція</a:t>
            </a:r>
            <a:r>
              <a:rPr lang="ru-RU" sz="2800" baseline="0" dirty="0">
                <a:solidFill>
                  <a:srgbClr val="0000FF"/>
                </a:solidFill>
              </a:rPr>
              <a:t> </a:t>
            </a:r>
            <a:r>
              <a:rPr lang="ru-RU" sz="2800" baseline="0" dirty="0" err="1">
                <a:solidFill>
                  <a:srgbClr val="0000FF"/>
                </a:solidFill>
              </a:rPr>
              <a:t>з</a:t>
            </a:r>
            <a:r>
              <a:rPr lang="ru-RU" sz="2800" baseline="0" dirty="0">
                <a:solidFill>
                  <a:srgbClr val="0000FF"/>
                </a:solidFill>
              </a:rPr>
              <a:t> Державного бюджету </a:t>
            </a:r>
            <a:endParaRPr lang="ru-RU" sz="2800" baseline="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ru-RU" sz="2800" baseline="0" dirty="0" smtClean="0">
                <a:solidFill>
                  <a:srgbClr val="0000FF"/>
                </a:solidFill>
              </a:rPr>
              <a:t>на </a:t>
            </a:r>
            <a:r>
              <a:rPr lang="ru-RU" sz="2800" baseline="0" dirty="0">
                <a:solidFill>
                  <a:srgbClr val="0000FF"/>
                </a:solidFill>
              </a:rPr>
              <a:t>2015 </a:t>
            </a:r>
            <a:r>
              <a:rPr lang="ru-RU" sz="2800" baseline="0" dirty="0" err="1" smtClean="0">
                <a:solidFill>
                  <a:srgbClr val="0000FF"/>
                </a:solidFill>
              </a:rPr>
              <a:t>рік</a:t>
            </a:r>
            <a:r>
              <a:rPr lang="ru-RU" sz="2800" baseline="0" dirty="0" smtClean="0">
                <a:solidFill>
                  <a:srgbClr val="0000FF"/>
                </a:solidFill>
              </a:rPr>
              <a:t> - </a:t>
            </a:r>
            <a:r>
              <a:rPr lang="ru-RU" sz="2800" b="1" i="0" u="none" strike="noStrike" baseline="0" dirty="0" smtClean="0">
                <a:solidFill>
                  <a:srgbClr val="FF0000"/>
                </a:solidFill>
              </a:rPr>
              <a:t>497 069,4 </a:t>
            </a:r>
            <a:r>
              <a:rPr lang="ru-RU" sz="2800" b="1" i="0" u="none" strike="noStrike" baseline="0" dirty="0" err="1" smtClean="0">
                <a:solidFill>
                  <a:srgbClr val="FF0000"/>
                </a:solidFill>
              </a:rPr>
              <a:t>тис.грн</a:t>
            </a:r>
            <a:r>
              <a:rPr lang="ru-RU" sz="2800" b="1" i="0" u="none" strike="noStrike" baseline="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008991008991009"/>
          <c:y val="1.429300663603879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7131949415414004E-2"/>
          <c:y val="0.32411619297970712"/>
          <c:w val="0.84569614112921199"/>
          <c:h val="0.65260485624595743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8"/>
          </c:dPt>
          <c:dLbls>
            <c:dLbl>
              <c:idx val="0"/>
              <c:layout>
                <c:manualLayout>
                  <c:x val="2.9446828450263619E-2"/>
                  <c:y val="2.462948374000337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Заробітна плата та нарахування на зарплату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78,0 %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1.2901114633398119E-2"/>
                  <c:y val="0.2834597436423050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Оплата </a:t>
                    </a:r>
                    <a:r>
                      <a:rPr lang="ru-RU" dirty="0" err="1"/>
                      <a:t>енергоносіїв</a:t>
                    </a:r>
                    <a:r>
                      <a:rPr lang="ru-RU" dirty="0"/>
                      <a:t> та </a:t>
                    </a:r>
                    <a:r>
                      <a:rPr lang="ru-RU" dirty="0" err="1"/>
                      <a:t>комунальних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послуг</a:t>
                    </a:r>
                    <a:r>
                      <a:rPr lang="ru-RU" dirty="0"/>
                      <a:t>
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10,7</a:t>
                    </a: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1.458027536767696E-2"/>
                  <c:y val="-2.697391003766188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Продукти харчування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2,2 %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1.9126070779614115E-2"/>
                  <c:y val="-0.1018568850409778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Медикаменти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4,7</a:t>
                    </a:r>
                    <a:r>
                      <a:rPr lang="ru-RU" baseline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15214874364480671"/>
                  <c:y val="-4.640307404147231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Інші поточні видати
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4,5 %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Лист3!$B$11:$B$15</c:f>
              <c:strCache>
                <c:ptCount val="5"/>
                <c:pt idx="0">
                  <c:v>Заробітна плата та нарахування на зарплату</c:v>
                </c:pt>
                <c:pt idx="1">
                  <c:v>Оплата енергоносіїв та комунальних послуг</c:v>
                </c:pt>
                <c:pt idx="2">
                  <c:v>Продукти харчування</c:v>
                </c:pt>
                <c:pt idx="3">
                  <c:v>Медикаменти</c:v>
                </c:pt>
                <c:pt idx="4">
                  <c:v>Інші поточні видати</c:v>
                </c:pt>
              </c:strCache>
            </c:strRef>
          </c:cat>
          <c:val>
            <c:numRef>
              <c:f>Лист3!$C$11:$C$15</c:f>
              <c:numCache>
                <c:formatCode>#,##0.0</c:formatCode>
                <c:ptCount val="5"/>
                <c:pt idx="0">
                  <c:v>387500</c:v>
                </c:pt>
                <c:pt idx="1">
                  <c:v>52994.400000000001</c:v>
                </c:pt>
                <c:pt idx="2">
                  <c:v>10800</c:v>
                </c:pt>
                <c:pt idx="3">
                  <c:v>23200</c:v>
                </c:pt>
                <c:pt idx="4">
                  <c:v>22575.000000000022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</c:dLbls>
          <c:cat>
            <c:strRef>
              <c:f>Лист3!$B$11:$B$15</c:f>
              <c:strCache>
                <c:ptCount val="5"/>
                <c:pt idx="0">
                  <c:v>Заробітна плата та нарахування на зарплату</c:v>
                </c:pt>
                <c:pt idx="1">
                  <c:v>Оплата енергоносіїв та комунальних послуг</c:v>
                </c:pt>
                <c:pt idx="2">
                  <c:v>Продукти харчування</c:v>
                </c:pt>
                <c:pt idx="3">
                  <c:v>Медикаменти</c:v>
                </c:pt>
                <c:pt idx="4">
                  <c:v>Інші поточні видати</c:v>
                </c:pt>
              </c:strCache>
            </c:strRef>
          </c:cat>
          <c:val>
            <c:numRef>
              <c:f>Лист3!$D$11:$D$15</c:f>
              <c:numCache>
                <c:formatCode>#,##0.0</c:formatCode>
                <c:ptCount val="5"/>
                <c:pt idx="0">
                  <c:v>77.956921105986382</c:v>
                </c:pt>
                <c:pt idx="1">
                  <c:v>10.661368412539556</c:v>
                </c:pt>
                <c:pt idx="2">
                  <c:v>2.1727348334055572</c:v>
                </c:pt>
                <c:pt idx="3">
                  <c:v>4.6673563087971139</c:v>
                </c:pt>
                <c:pt idx="4">
                  <c:v>4.5416193392713424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1241598283780997E-2"/>
          <c:y val="0.16063493901497608"/>
          <c:w val="0.84554893109983964"/>
          <c:h val="0.75464933611240037"/>
        </c:manualLayout>
      </c:layout>
      <c:pie3DChart>
        <c:varyColors val="1"/>
        <c:ser>
          <c:idx val="0"/>
          <c:order val="0"/>
          <c:explosion val="19"/>
          <c:dPt>
            <c:idx val="0"/>
            <c:explosion val="2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4.1734387235620131E-3"/>
                  <c:y val="0.1031103481414553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Заробітна плата та нарахування на зарплату
</a:t>
                    </a:r>
                    <a:r>
                      <a:rPr lang="ru-RU">
                        <a:solidFill>
                          <a:srgbClr val="0000FF"/>
                        </a:solidFill>
                      </a:rPr>
                      <a:t>73,7</a:t>
                    </a:r>
                    <a:r>
                      <a:rPr lang="ru-RU" baseline="0">
                        <a:solidFill>
                          <a:srgbClr val="0000FF"/>
                        </a:solidFill>
                      </a:rPr>
                      <a:t> </a:t>
                    </a:r>
                    <a:r>
                      <a:rPr lang="ru-RU">
                        <a:solidFill>
                          <a:srgbClr val="0000FF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7.5635868868031823E-4"/>
                  <c:y val="-7.602527913328686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Оплата енергоносіїв та комунальних послуг
</a:t>
                    </a:r>
                    <a:r>
                      <a:rPr lang="ru-RU">
                        <a:solidFill>
                          <a:srgbClr val="0000FF"/>
                        </a:solidFill>
                      </a:rPr>
                      <a:t>16,9</a:t>
                    </a:r>
                    <a:r>
                      <a:rPr lang="ru-RU" baseline="0">
                        <a:solidFill>
                          <a:srgbClr val="0000FF"/>
                        </a:solidFill>
                      </a:rPr>
                      <a:t> </a:t>
                    </a:r>
                    <a:r>
                      <a:rPr lang="ru-RU">
                        <a:solidFill>
                          <a:srgbClr val="0000FF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1.2757379886224173E-2"/>
                  <c:y val="-2.52840093101569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Продукти харчування
</a:t>
                    </a:r>
                    <a:r>
                      <a:rPr lang="ru-RU">
                        <a:solidFill>
                          <a:srgbClr val="0000FF"/>
                        </a:solidFill>
                      </a:rPr>
                      <a:t>8,0 %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20064908445866594"/>
                  <c:y val="-6.73988320400445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Інші поточні видати
</a:t>
                    </a:r>
                    <a:r>
                      <a:rPr lang="ru-RU">
                        <a:solidFill>
                          <a:srgbClr val="0000FF"/>
                        </a:solidFill>
                      </a:rPr>
                      <a:t>1,3 %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Лист3!$B$38:$B$41</c:f>
              <c:strCache>
                <c:ptCount val="4"/>
                <c:pt idx="0">
                  <c:v>Заробітна плата та нарахування на зарплату</c:v>
                </c:pt>
                <c:pt idx="1">
                  <c:v>Оплата енергоносіїв та комунальних послуг</c:v>
                </c:pt>
                <c:pt idx="2">
                  <c:v>Продукти харчування</c:v>
                </c:pt>
                <c:pt idx="3">
                  <c:v>Інші поточні видати</c:v>
                </c:pt>
              </c:strCache>
            </c:strRef>
          </c:cat>
          <c:val>
            <c:numRef>
              <c:f>Лист3!$C$38:$C$41</c:f>
              <c:numCache>
                <c:formatCode>#,##0.0</c:formatCode>
                <c:ptCount val="4"/>
                <c:pt idx="0">
                  <c:v>382336.9</c:v>
                </c:pt>
                <c:pt idx="1">
                  <c:v>87833.600000000006</c:v>
                </c:pt>
                <c:pt idx="2">
                  <c:v>41608.5</c:v>
                </c:pt>
                <c:pt idx="3">
                  <c:v>6794.5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</c:dLbls>
          <c:cat>
            <c:strRef>
              <c:f>Лист3!$B$38:$B$41</c:f>
              <c:strCache>
                <c:ptCount val="4"/>
                <c:pt idx="0">
                  <c:v>Заробітна плата та нарахування на зарплату</c:v>
                </c:pt>
                <c:pt idx="1">
                  <c:v>Оплата енергоносіїв та комунальних послуг</c:v>
                </c:pt>
                <c:pt idx="2">
                  <c:v>Продукти харчування</c:v>
                </c:pt>
                <c:pt idx="3">
                  <c:v>Інші поточні видати</c:v>
                </c:pt>
              </c:strCache>
            </c:strRef>
          </c:cat>
          <c:val>
            <c:numRef>
              <c:f>Лист3!$D$38:$D$41</c:f>
              <c:numCache>
                <c:formatCode>#,##0.0</c:formatCode>
                <c:ptCount val="4"/>
                <c:pt idx="0">
                  <c:v>73.728584279759758</c:v>
                </c:pt>
                <c:pt idx="1">
                  <c:v>16.93754115858215</c:v>
                </c:pt>
                <c:pt idx="2">
                  <c:v>8.0236456355752868</c:v>
                </c:pt>
                <c:pt idx="3">
                  <c:v>1.3102289260828037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575" b="1" i="0" u="none" strike="noStrike" baseline="0">
                <a:solidFill>
                  <a:srgbClr val="000000"/>
                </a:solidFill>
                <a:latin typeface="Times New Roman Cyr"/>
                <a:ea typeface="Times New Roman Cyr"/>
                <a:cs typeface="Times New Roman Cyr"/>
              </a:defRPr>
            </a:pPr>
            <a:r>
              <a:rPr lang="en-US" dirty="0"/>
              <a:t>C</a:t>
            </a:r>
            <a:r>
              <a:rPr lang="ru-RU" dirty="0" err="1"/>
              <a:t>труктура</a:t>
            </a:r>
            <a:r>
              <a:rPr lang="ru-RU" dirty="0"/>
              <a:t> </a:t>
            </a:r>
            <a:r>
              <a:rPr lang="ru-RU" dirty="0" err="1">
                <a:solidFill>
                  <a:srgbClr val="0000FF"/>
                </a:solidFill>
              </a:rPr>
              <a:t>місцевих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податків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і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зборів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/>
              <a:t>
</a:t>
            </a:r>
            <a:r>
              <a:rPr lang="ru-RU" dirty="0" smtClean="0"/>
              <a:t> </a:t>
            </a:r>
            <a:r>
              <a:rPr lang="ru-RU" dirty="0"/>
              <a:t>бюджет на </a:t>
            </a:r>
            <a:r>
              <a:rPr lang="ru-RU" dirty="0" smtClean="0"/>
              <a:t>2015рік</a:t>
            </a:r>
            <a:r>
              <a:rPr lang="ru-RU" dirty="0"/>
              <a:t>
</a:t>
            </a:r>
            <a:r>
              <a:rPr lang="ru-RU" dirty="0">
                <a:solidFill>
                  <a:srgbClr val="FF0000"/>
                </a:solidFill>
              </a:rPr>
              <a:t>449 </a:t>
            </a:r>
            <a:r>
              <a:rPr lang="ru-RU" dirty="0" smtClean="0">
                <a:solidFill>
                  <a:srgbClr val="FF0000"/>
                </a:solidFill>
              </a:rPr>
              <a:t>100,0 </a:t>
            </a:r>
            <a:r>
              <a:rPr lang="ru-RU" dirty="0" err="1" smtClean="0">
                <a:solidFill>
                  <a:srgbClr val="FF0000"/>
                </a:solidFill>
              </a:rPr>
              <a:t>тис.грн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/>
              <a:t>
</a:t>
            </a:r>
          </a:p>
        </c:rich>
      </c:tx>
      <c:layout>
        <c:manualLayout>
          <c:xMode val="edge"/>
          <c:yMode val="edge"/>
          <c:x val="0.16442782152230975"/>
          <c:y val="7.333040633852345E-4"/>
        </c:manualLayout>
      </c:layout>
      <c:spPr>
        <a:noFill/>
        <a:ln w="25400">
          <a:noFill/>
        </a:ln>
      </c:spPr>
    </c:title>
    <c:view3D>
      <c:rotY val="140"/>
      <c:perspective val="0"/>
    </c:view3D>
    <c:plotArea>
      <c:layout>
        <c:manualLayout>
          <c:layoutTarget val="inner"/>
          <c:xMode val="edge"/>
          <c:yMode val="edge"/>
          <c:x val="0.22854477611940299"/>
          <c:y val="0.32885906040268487"/>
          <c:w val="0.54384328358208989"/>
          <c:h val="0.311409395973154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8"/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FF99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0278980752405949"/>
                  <c:y val="4.33012476959393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Туристичний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збір</a:t>
                    </a:r>
                    <a:r>
                      <a:rPr lang="ru-RU" dirty="0" smtClean="0"/>
                      <a:t> – 1 300,0</a:t>
                    </a:r>
                    <a:r>
                      <a:rPr lang="ru-RU" dirty="0"/>
                      <a:t>
0,3%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7.4654679359109993E-2"/>
                  <c:y val="0.199555672990540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</a:t>
                    </a:r>
                    <a:r>
                      <a:rPr lang="ru-RU" dirty="0" err="1" smtClean="0"/>
                      <a:t>Податок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на </a:t>
                    </a:r>
                    <a:r>
                      <a:rPr lang="ru-RU" dirty="0" err="1"/>
                      <a:t>нерухоме</a:t>
                    </a:r>
                    <a:r>
                      <a:rPr lang="ru-RU" dirty="0"/>
                      <a:t> </a:t>
                    </a:r>
                    <a:r>
                      <a:rPr lang="ru-RU" dirty="0" smtClean="0"/>
                      <a:t>майно-2 800,0</a:t>
                    </a:r>
                    <a:r>
                      <a:rPr lang="ru-RU" dirty="0"/>
                      <a:t>
0,6%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22096456692913388"/>
                  <c:y val="0.2189541475100848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Збір</a:t>
                    </a:r>
                    <a:r>
                      <a:rPr lang="ru-RU" dirty="0"/>
                      <a:t> за </a:t>
                    </a:r>
                    <a:r>
                      <a:rPr lang="ru-RU" dirty="0" err="1"/>
                      <a:t>місця</a:t>
                    </a:r>
                    <a:r>
                      <a:rPr lang="ru-RU" dirty="0"/>
                      <a:t> для </a:t>
                    </a:r>
                    <a:r>
                      <a:rPr lang="ru-RU" dirty="0" err="1"/>
                      <a:t>паркування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транспортних</a:t>
                    </a:r>
                    <a:r>
                      <a:rPr lang="ru-RU" dirty="0"/>
                      <a:t> </a:t>
                    </a:r>
                    <a:r>
                      <a:rPr lang="ru-RU" dirty="0" err="1" smtClean="0"/>
                      <a:t>засобів</a:t>
                    </a:r>
                    <a:r>
                      <a:rPr lang="ru-RU" dirty="0" smtClean="0"/>
                      <a:t> – 4 100,0</a:t>
                    </a:r>
                    <a:r>
                      <a:rPr lang="ru-RU" dirty="0"/>
                      <a:t>
0,9%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36154875230148481"/>
                  <c:y val="0.1428846025119343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Плата за </a:t>
                    </a:r>
                    <a:r>
                      <a:rPr lang="ru-RU" dirty="0" smtClean="0"/>
                      <a:t>землю-52 000,0</a:t>
                    </a:r>
                    <a:r>
                      <a:rPr lang="ru-RU" dirty="0"/>
                      <a:t>
11,6%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7.2860108904297437E-3"/>
                  <c:y val="7.73375609927954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Орендна</a:t>
                    </a:r>
                    <a:r>
                      <a:rPr lang="ru-RU" dirty="0" smtClean="0"/>
                      <a:t> плата-128 000,0</a:t>
                    </a:r>
                    <a:r>
                      <a:rPr lang="ru-RU" dirty="0"/>
                      <a:t>
28,5%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1.765610921769107E-2"/>
                  <c:y val="-9.27182088816079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Транспортний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податок</a:t>
                    </a:r>
                    <a:r>
                      <a:rPr lang="ru-RU" dirty="0" smtClean="0"/>
                      <a:t> -  2 400,0</a:t>
                    </a:r>
                    <a:r>
                      <a:rPr lang="ru-RU" dirty="0"/>
                      <a:t>
0,5%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0.10557938653190747"/>
                  <c:y val="-5.2011344219556464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Єдиний</a:t>
                    </a:r>
                    <a:r>
                      <a:rPr lang="ru-RU" dirty="0"/>
                      <a:t> </a:t>
                    </a:r>
                    <a:r>
                      <a:rPr lang="ru-RU" dirty="0" smtClean="0"/>
                      <a:t>податок-258 500,0</a:t>
                    </a:r>
                    <a:r>
                      <a:rPr lang="ru-RU" dirty="0"/>
                      <a:t>
57,6</a:t>
                    </a:r>
                    <a:r>
                      <a:rPr lang="ru-RU" dirty="0" smtClean="0"/>
                      <a:t>% 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7"/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50" b="0" i="0" u="none" strike="noStrike" baseline="0">
                      <a:solidFill>
                        <a:srgbClr val="000000"/>
                      </a:solidFill>
                      <a:latin typeface="Times New Roman Cyr"/>
                      <a:ea typeface="Times New Roman Cyr"/>
                      <a:cs typeface="Times New Roman Cyr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8"/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50" b="0" i="0" u="none" strike="noStrike" baseline="0">
                      <a:solidFill>
                        <a:srgbClr val="000000"/>
                      </a:solidFill>
                      <a:latin typeface="Times New Roman Cyr"/>
                      <a:ea typeface="Times New Roman Cyr"/>
                      <a:cs typeface="Times New Roman Cyr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9"/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50" b="0" i="0" u="none" strike="noStrike" baseline="0">
                      <a:solidFill>
                        <a:srgbClr val="000000"/>
                      </a:solidFill>
                      <a:latin typeface="Times New Roman Cyr"/>
                      <a:ea typeface="Times New Roman Cyr"/>
                      <a:cs typeface="Times New Roman Cyr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rgbClr val="000000"/>
                    </a:solidFill>
                    <a:latin typeface="Times New Roman Cyr"/>
                    <a:ea typeface="Times New Roman Cyr"/>
                    <a:cs typeface="Times New Roman Cyr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Лист1!$A$4:$A$10</c:f>
              <c:strCache>
                <c:ptCount val="7"/>
                <c:pt idx="0">
                  <c:v>Туристичний збір-1300,0</c:v>
                </c:pt>
                <c:pt idx="1">
                  <c:v>Податок на нерухоме майно-2800,0</c:v>
                </c:pt>
                <c:pt idx="2">
                  <c:v>Збір за місця для паркування транспортних засобів-4100,0</c:v>
                </c:pt>
                <c:pt idx="3">
                  <c:v>Плата за землю-52000,0</c:v>
                </c:pt>
                <c:pt idx="4">
                  <c:v>Орендна плата-128000,0</c:v>
                </c:pt>
                <c:pt idx="5">
                  <c:v>Транспортний податок-2400,0</c:v>
                </c:pt>
                <c:pt idx="6">
                  <c:v>Єдиний податок-258500,0</c:v>
                </c:pt>
              </c:strCache>
            </c:strRef>
          </c:cat>
          <c:val>
            <c:numRef>
              <c:f>Лист1!$B$4:$B$10</c:f>
              <c:numCache>
                <c:formatCode>0.0</c:formatCode>
                <c:ptCount val="7"/>
                <c:pt idx="0">
                  <c:v>1300</c:v>
                </c:pt>
                <c:pt idx="1">
                  <c:v>2800</c:v>
                </c:pt>
                <c:pt idx="2">
                  <c:v>4100</c:v>
                </c:pt>
                <c:pt idx="3">
                  <c:v>52000</c:v>
                </c:pt>
                <c:pt idx="4">
                  <c:v>128000</c:v>
                </c:pt>
                <c:pt idx="5">
                  <c:v>2400</c:v>
                </c:pt>
                <c:pt idx="6">
                  <c:v>258500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Times New Roman Cyr"/>
          <a:ea typeface="Times New Roman Cyr"/>
          <a:cs typeface="Times New Roman Cyr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0.90625</cdr:x>
      <cdr:y>0</cdr:y>
    </cdr:from>
    <cdr:to>
      <cdr:x>0.97657</cdr:x>
      <cdr:y>0.08935</cdr:y>
    </cdr:to>
    <cdr:sp macro="" textlink="">
      <cdr:nvSpPr>
        <cdr:cNvPr id="2" name="Овальная выноска 1"/>
        <cdr:cNvSpPr/>
      </cdr:nvSpPr>
      <cdr:spPr>
        <a:xfrm xmlns:a="http://schemas.openxmlformats.org/drawingml/2006/main">
          <a:off x="8286776" y="0"/>
          <a:ext cx="642968" cy="612775"/>
        </a:xfrm>
        <a:prstGeom xmlns:a="http://schemas.openxmlformats.org/drawingml/2006/main" prst="wedgeEllipseCallou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uk-UA" sz="2400" b="1" dirty="0" smtClean="0">
              <a:solidFill>
                <a:sysClr val="windowText" lastClr="000000"/>
              </a:solidFill>
            </a:rPr>
            <a:t>6</a:t>
          </a:r>
          <a:endParaRPr lang="ru-RU" sz="2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0.853</cdr:x>
      <cdr:y>0.039</cdr:y>
    </cdr:from>
    <cdr:to>
      <cdr:x>1</cdr:x>
      <cdr:y>0.14125</cdr:y>
    </cdr:to>
    <cdr:sp macro="" textlink="">
      <cdr:nvSpPr>
        <cdr:cNvPr id="4096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09812" y="276749"/>
          <a:ext cx="1500988" cy="7255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32004" rIns="36576" bIns="32004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1800" b="1" i="0" strike="noStrike">
            <a:solidFill>
              <a:srgbClr val="00000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1">
            <a:defRPr sz="1000"/>
          </a:pPr>
          <a:r>
            <a:rPr lang="ru-RU" sz="1800" b="1" i="0" strike="noStrike">
              <a:solidFill>
                <a:srgbClr val="000000"/>
              </a:solidFill>
              <a:latin typeface="Times New Roman"/>
              <a:cs typeface="Times New Roman"/>
            </a:rPr>
            <a:t>тис.грн.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0.1195</cdr:x>
      <cdr:y>0.04025</cdr:y>
    </cdr:to>
    <cdr:sp macro="" textlink="">
      <cdr:nvSpPr>
        <cdr:cNvPr id="4096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220191" cy="285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0.10465</cdr:y>
    </cdr:from>
    <cdr:to>
      <cdr:x>0.1</cdr:x>
      <cdr:y>0.22465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642941"/>
          <a:ext cx="914400" cy="7372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uk-UA" b="1" dirty="0" err="1" smtClean="0">
              <a:solidFill>
                <a:schemeClr val="tx1"/>
              </a:solidFill>
            </a:rPr>
            <a:t>Природо-охоронні</a:t>
          </a:r>
          <a:r>
            <a:rPr lang="uk-UA" b="1" dirty="0" smtClean="0"/>
            <a:t> </a:t>
          </a:r>
          <a:r>
            <a:rPr lang="uk-UA" b="1" dirty="0" smtClean="0">
              <a:solidFill>
                <a:schemeClr val="tx1"/>
              </a:solidFill>
            </a:rPr>
            <a:t>заходи </a:t>
          </a:r>
        </a:p>
        <a:p xmlns:a="http://schemas.openxmlformats.org/drawingml/2006/main">
          <a:pPr algn="ctr"/>
          <a:r>
            <a:rPr lang="uk-UA" b="1" dirty="0" smtClean="0">
              <a:solidFill>
                <a:srgbClr val="FF0000"/>
              </a:solidFill>
            </a:rPr>
            <a:t>0,6 %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0.24419</cdr:y>
    </cdr:from>
    <cdr:to>
      <cdr:x>0.1</cdr:x>
      <cdr:y>0.36047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-214346" y="1500197"/>
          <a:ext cx="914400" cy="7143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uk-UA" b="1" dirty="0" err="1" smtClean="0">
              <a:solidFill>
                <a:sysClr val="windowText" lastClr="000000"/>
              </a:solidFill>
            </a:rPr>
            <a:t>Обслугов</a:t>
          </a:r>
          <a:r>
            <a:rPr lang="uk-UA" b="1" dirty="0" smtClean="0">
              <a:solidFill>
                <a:sysClr val="windowText" lastClr="000000"/>
              </a:solidFill>
            </a:rPr>
            <a:t>. боргу </a:t>
          </a:r>
        </a:p>
        <a:p xmlns:a="http://schemas.openxmlformats.org/drawingml/2006/main">
          <a:pPr algn="ctr"/>
          <a:r>
            <a:rPr lang="uk-UA" b="1" dirty="0" smtClean="0">
              <a:solidFill>
                <a:srgbClr val="FF0000"/>
              </a:solidFill>
            </a:rPr>
            <a:t>2,3 %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0.46875</cdr:x>
      <cdr:y>0.12791</cdr:y>
    </cdr:from>
    <cdr:to>
      <cdr:x>0.5</cdr:x>
      <cdr:y>0.27907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5400000">
          <a:off x="4286248" y="785818"/>
          <a:ext cx="285752" cy="928694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0.67188</cdr:x>
      <cdr:y>0.16279</cdr:y>
    </cdr:from>
    <cdr:to>
      <cdr:x>0.8125</cdr:x>
      <cdr:y>0.32558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5400000">
          <a:off x="6286512" y="857256"/>
          <a:ext cx="1000132" cy="128588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0.33594</cdr:x>
      <cdr:y>0.83721</cdr:y>
    </cdr:from>
    <cdr:to>
      <cdr:x>0.46094</cdr:x>
      <cdr:y>0.94186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rot="5400000">
          <a:off x="3321823" y="4893491"/>
          <a:ext cx="642966" cy="1143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0.13281</cdr:x>
      <cdr:y>0.53489</cdr:y>
    </cdr:from>
    <cdr:to>
      <cdr:x>0.25781</cdr:x>
      <cdr:y>0.63955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rot="5400000">
          <a:off x="1464417" y="3036145"/>
          <a:ext cx="642994" cy="1143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0.77344</cdr:x>
      <cdr:y>0.72093</cdr:y>
    </cdr:from>
    <cdr:to>
      <cdr:x>0.84375</cdr:x>
      <cdr:y>0.89535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5400000" flipV="1">
          <a:off x="6858012" y="4643466"/>
          <a:ext cx="1071570" cy="64295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0.67188</cdr:x>
      <cdr:y>0.80233</cdr:y>
    </cdr:from>
    <cdr:to>
      <cdr:x>0.71875</cdr:x>
      <cdr:y>0.91861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rot="5400000" flipV="1">
          <a:off x="6000760" y="5072098"/>
          <a:ext cx="714380" cy="42862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0.84375</cdr:x>
      <cdr:y>0.5814</cdr:y>
    </cdr:from>
    <cdr:to>
      <cdr:x>0.9375</cdr:x>
      <cdr:y>0.66279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5400000" flipV="1">
          <a:off x="7893867" y="3393305"/>
          <a:ext cx="500066" cy="85725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0.70313</cdr:x>
      <cdr:y>0.69792</cdr:y>
    </cdr:from>
    <cdr:to>
      <cdr:x>0.85298</cdr:x>
      <cdr:y>0.81277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6429387" y="4786322"/>
          <a:ext cx="1370239" cy="787678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0.48501</cdr:x>
      <cdr:y>0.28177</cdr:y>
    </cdr:from>
    <cdr:to>
      <cdr:x>0.51499</cdr:x>
      <cdr:y>0.35069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 rot="5400000">
          <a:off x="4624386" y="1752591"/>
          <a:ext cx="285752" cy="428628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0.35015</cdr:x>
      <cdr:y>0.24732</cdr:y>
    </cdr:from>
    <cdr:to>
      <cdr:x>0.41009</cdr:x>
      <cdr:y>0.37366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5400000" flipV="1">
          <a:off x="3231345" y="1645434"/>
          <a:ext cx="785818" cy="57150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0.30519</cdr:x>
      <cdr:y>0.32772</cdr:y>
    </cdr:from>
    <cdr:to>
      <cdr:x>0.35015</cdr:x>
      <cdr:y>0.38514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rot="16200000" flipH="1">
          <a:off x="2945594" y="2002627"/>
          <a:ext cx="357189" cy="428626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0.12537</cdr:x>
      <cdr:y>0.51149</cdr:y>
    </cdr:from>
    <cdr:to>
      <cdr:x>0.21528</cdr:x>
      <cdr:y>0.59188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flipV="1">
          <a:off x="1195362" y="3181351"/>
          <a:ext cx="857256" cy="500066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0.91406</cdr:x>
      <cdr:y>0.02083</cdr:y>
    </cdr:from>
    <cdr:to>
      <cdr:x>1</cdr:x>
      <cdr:y>0.11018</cdr:y>
    </cdr:to>
    <cdr:sp macro="" textlink="">
      <cdr:nvSpPr>
        <cdr:cNvPr id="12" name="Овальная выноска 11"/>
        <cdr:cNvSpPr/>
      </cdr:nvSpPr>
      <cdr:spPr>
        <a:xfrm xmlns:a="http://schemas.openxmlformats.org/drawingml/2006/main">
          <a:off x="8358187" y="142852"/>
          <a:ext cx="785812" cy="612775"/>
        </a:xfrm>
        <a:prstGeom xmlns:a="http://schemas.openxmlformats.org/drawingml/2006/main" prst="wedgeEllipseCallou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uk-UA" sz="2400" b="1" dirty="0" smtClean="0">
              <a:solidFill>
                <a:sysClr val="windowText" lastClr="000000"/>
              </a:solidFill>
            </a:rPr>
            <a:t>11</a:t>
          </a:r>
          <a:endParaRPr lang="ru-RU" sz="2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0.71979</cdr:x>
      <cdr:y>0.72014</cdr:y>
    </cdr:from>
    <cdr:to>
      <cdr:x>0.86964</cdr:x>
      <cdr:y>0.835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>
          <a:off x="6581787" y="4938722"/>
          <a:ext cx="1370239" cy="787678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0.14634</cdr:x>
      <cdr:y>0.23593</cdr:y>
    </cdr:from>
    <cdr:to>
      <cdr:x>0.21138</cdr:x>
      <cdr:y>0.29801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10800000">
          <a:off x="1285882" y="1357323"/>
          <a:ext cx="571505" cy="357191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0.38211</cdr:x>
      <cdr:y>0.08692</cdr:y>
    </cdr:from>
    <cdr:to>
      <cdr:x>0.43089</cdr:x>
      <cdr:y>0.19868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 rot="10800000">
          <a:off x="3357584" y="500066"/>
          <a:ext cx="428629" cy="64294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0.4878</cdr:x>
      <cdr:y>0.08692</cdr:y>
    </cdr:from>
    <cdr:to>
      <cdr:x>0.61789</cdr:x>
      <cdr:y>0.21109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10800000" flipV="1">
          <a:off x="4286278" y="500067"/>
          <a:ext cx="1143008" cy="71438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0.4878</cdr:x>
      <cdr:y>0.08692</cdr:y>
    </cdr:from>
    <cdr:to>
      <cdr:x>0.61789</cdr:x>
      <cdr:y>0.21109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 rot="10800000" flipV="1">
          <a:off x="4286279" y="500067"/>
          <a:ext cx="1143008" cy="71438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0.76423</cdr:x>
      <cdr:y>0.60845</cdr:y>
    </cdr:from>
    <cdr:to>
      <cdr:x>0.9187</cdr:x>
      <cdr:y>0.80712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10800000" flipH="1" flipV="1">
          <a:off x="6715171" y="3500463"/>
          <a:ext cx="1357322" cy="1143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0.05075</cdr:y>
    </cdr:from>
    <cdr:to>
      <cdr:x>0.1035</cdr:x>
      <cdr:y>0.0925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60128"/>
          <a:ext cx="1056818" cy="2962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0.92188</cdr:x>
      <cdr:y>0</cdr:y>
    </cdr:from>
    <cdr:to>
      <cdr:x>1</cdr:x>
      <cdr:y>0.08935</cdr:y>
    </cdr:to>
    <cdr:sp macro="" textlink="">
      <cdr:nvSpPr>
        <cdr:cNvPr id="4" name="Овальная выноска 3"/>
        <cdr:cNvSpPr/>
      </cdr:nvSpPr>
      <cdr:spPr>
        <a:xfrm xmlns:a="http://schemas.openxmlformats.org/drawingml/2006/main">
          <a:off x="8429652" y="-428652"/>
          <a:ext cx="714348" cy="612775"/>
        </a:xfrm>
        <a:prstGeom xmlns:a="http://schemas.openxmlformats.org/drawingml/2006/main" prst="wedgeEllipseCallou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uk-UA" sz="2400" b="1" dirty="0" smtClean="0">
              <a:solidFill>
                <a:sysClr val="windowText" lastClr="000000"/>
              </a:solidFill>
            </a:rPr>
            <a:t>14</a:t>
          </a:r>
          <a:endParaRPr lang="ru-RU" sz="2400" b="1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9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7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165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9" y="9428165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E8E92E-ACEA-4309-AB9C-3D74D9A12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7D9EE-00F4-4115-8156-12FC2B1B3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D912-034E-4442-A032-A88A1D6DE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02177-9EB1-47D1-AECD-3408FC174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D334-3AA6-4D68-B314-84808B00B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BCF61-75B6-4FD2-8D02-CB1D09A24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AADF9-672B-4682-909E-372A83752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3610-00C8-4DF9-8182-7BDC083FF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4D48-201B-4A95-A487-4DF6C750C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0F83-B83C-47E3-822B-B35F6809F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0ED9-2E16-4510-B27C-8709FF35C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22FA7-0022-4D4A-BE45-E2CF66071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63F322-7792-4DEB-BC85-36A683B32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3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4508500"/>
            <a:ext cx="7773987" cy="1943100"/>
          </a:xfrm>
        </p:spPr>
        <p:txBody>
          <a:bodyPr/>
          <a:lstStyle/>
          <a:p>
            <a:pPr algn="ctr"/>
            <a:r>
              <a:rPr lang="uk-UA" sz="5400" dirty="0">
                <a:solidFill>
                  <a:srgbClr val="0066FF"/>
                </a:solidFill>
                <a:latin typeface="Clarendon Condensed" pitchFamily="18" charset="0"/>
              </a:rPr>
              <a:t>ПРОЕКТ</a:t>
            </a:r>
            <a:r>
              <a:rPr lang="uk-UA" dirty="0">
                <a:solidFill>
                  <a:srgbClr val="0066FF"/>
                </a:solidFill>
                <a:latin typeface="Clarendon Condensed" pitchFamily="18" charset="0"/>
              </a:rPr>
              <a:t> </a:t>
            </a:r>
            <a:br>
              <a:rPr lang="uk-UA" dirty="0">
                <a:solidFill>
                  <a:srgbClr val="0066FF"/>
                </a:solidFill>
                <a:latin typeface="Clarendon Condensed" pitchFamily="18" charset="0"/>
              </a:rPr>
            </a:br>
            <a:r>
              <a:rPr lang="uk-UA" b="1" dirty="0">
                <a:solidFill>
                  <a:srgbClr val="0066FF"/>
                </a:solidFill>
                <a:latin typeface="Clarendon Condensed" pitchFamily="18" charset="0"/>
              </a:rPr>
              <a:t>міського </a:t>
            </a:r>
            <a:r>
              <a:rPr lang="uk-UA" sz="4000" b="1" dirty="0">
                <a:solidFill>
                  <a:srgbClr val="0066FF"/>
                </a:solidFill>
                <a:latin typeface="Clarendon Condensed" pitchFamily="18" charset="0"/>
              </a:rPr>
              <a:t>бюджету м</a:t>
            </a:r>
            <a:r>
              <a:rPr lang="uk-UA" sz="4000" b="1" dirty="0" smtClean="0">
                <a:solidFill>
                  <a:srgbClr val="0066FF"/>
                </a:solidFill>
                <a:latin typeface="Clarendon Condensed" pitchFamily="18" charset="0"/>
              </a:rPr>
              <a:t>. Львова </a:t>
            </a:r>
            <a:r>
              <a:rPr lang="uk-UA" sz="4000" b="1" dirty="0">
                <a:solidFill>
                  <a:srgbClr val="0066FF"/>
                </a:solidFill>
                <a:latin typeface="Clarendon Condensed" pitchFamily="18" charset="0"/>
              </a:rPr>
              <a:t/>
            </a:r>
            <a:br>
              <a:rPr lang="uk-UA" sz="4000" b="1" dirty="0">
                <a:solidFill>
                  <a:srgbClr val="0066FF"/>
                </a:solidFill>
                <a:latin typeface="Clarendon Condensed" pitchFamily="18" charset="0"/>
              </a:rPr>
            </a:br>
            <a:r>
              <a:rPr lang="uk-UA" sz="4000" b="1" dirty="0">
                <a:solidFill>
                  <a:srgbClr val="0066FF"/>
                </a:solidFill>
                <a:latin typeface="Clarendon Condensed" pitchFamily="18" charset="0"/>
              </a:rPr>
              <a:t>на </a:t>
            </a:r>
            <a:r>
              <a:rPr lang="uk-UA" sz="4000" b="1" dirty="0" smtClean="0">
                <a:solidFill>
                  <a:srgbClr val="0066FF"/>
                </a:solidFill>
                <a:latin typeface="Clarendon Condensed" pitchFamily="18" charset="0"/>
              </a:rPr>
              <a:t>2015 </a:t>
            </a:r>
            <a:r>
              <a:rPr lang="uk-UA" sz="4000" b="1" dirty="0">
                <a:solidFill>
                  <a:srgbClr val="0066FF"/>
                </a:solidFill>
                <a:latin typeface="Clarendon Condensed" pitchFamily="18" charset="0"/>
              </a:rPr>
              <a:t>рік</a:t>
            </a:r>
            <a:endParaRPr lang="ru-RU" sz="4000" b="1" dirty="0">
              <a:solidFill>
                <a:srgbClr val="0066FF"/>
              </a:solidFill>
              <a:latin typeface="Clarendon Condensed" pitchFamily="18" charset="0"/>
            </a:endParaRP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755650" y="53736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kumimoji="1" lang="ru-RU" sz="4400" b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44745" name="Rectangle 9"/>
          <p:cNvSpPr>
            <a:spLocks noChangeArrowheads="1"/>
          </p:cNvSpPr>
          <p:nvPr/>
        </p:nvSpPr>
        <p:spPr bwMode="auto">
          <a:xfrm>
            <a:off x="900113" y="54451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kumimoji="1" lang="ru-RU" sz="4400" b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244746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0923" t="6303" r="42845" b="62819"/>
          <a:stretch>
            <a:fillRect/>
          </a:stretch>
        </p:blipFill>
        <p:spPr>
          <a:xfrm>
            <a:off x="3500430" y="1857364"/>
            <a:ext cx="2174875" cy="2600325"/>
          </a:xfrm>
          <a:noFill/>
          <a:ln/>
        </p:spPr>
      </p:pic>
      <p:sp>
        <p:nvSpPr>
          <p:cNvPr id="244748" name="Rectangle 12"/>
          <p:cNvSpPr>
            <a:spLocks noChangeArrowheads="1"/>
          </p:cNvSpPr>
          <p:nvPr/>
        </p:nvSpPr>
        <p:spPr bwMode="auto">
          <a:xfrm>
            <a:off x="1500166" y="285728"/>
            <a:ext cx="6084887" cy="150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uk-UA" sz="3200" dirty="0">
                <a:solidFill>
                  <a:srgbClr val="0000CC"/>
                </a:solidFill>
                <a:latin typeface="Clarendon Condensed" pitchFamily="18" charset="0"/>
              </a:rPr>
              <a:t>Департамент фінансової політики</a:t>
            </a:r>
            <a:r>
              <a:rPr kumimoji="1" lang="en-US" sz="3200" dirty="0">
                <a:solidFill>
                  <a:srgbClr val="0000CC"/>
                </a:solidFill>
                <a:latin typeface="Clarendon Condensed" pitchFamily="18" charset="0"/>
              </a:rPr>
              <a:t> </a:t>
            </a:r>
            <a:br>
              <a:rPr kumimoji="1" lang="en-US" sz="3200" dirty="0">
                <a:solidFill>
                  <a:srgbClr val="0000CC"/>
                </a:solidFill>
                <a:latin typeface="Clarendon Condensed" pitchFamily="18" charset="0"/>
              </a:rPr>
            </a:br>
            <a:r>
              <a:rPr kumimoji="1" lang="uk-UA" sz="3200" dirty="0">
                <a:solidFill>
                  <a:srgbClr val="0000CC"/>
                </a:solidFill>
                <a:latin typeface="Clarendon Condensed" pitchFamily="18" charset="0"/>
              </a:rPr>
              <a:t>Львівської міської ради</a:t>
            </a:r>
            <a:endParaRPr kumimoji="1" lang="ru-RU" sz="3200" dirty="0">
              <a:solidFill>
                <a:srgbClr val="0000CC"/>
              </a:solidFill>
              <a:latin typeface="Clarendon Condensed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57224" y="214290"/>
            <a:ext cx="7286676" cy="107157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3200" b="1" dirty="0" smtClean="0"/>
              <a:t>Особливості формування бюджету на 2015 рік</a:t>
            </a:r>
            <a:endParaRPr lang="ru-RU" sz="32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71472" y="1500174"/>
            <a:ext cx="3714776" cy="23574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300" b="1" dirty="0" smtClean="0">
                <a:solidFill>
                  <a:schemeClr val="tx1"/>
                </a:solidFill>
              </a:rPr>
              <a:t>Ріст мінімальної заробітної плати:</a:t>
            </a:r>
          </a:p>
          <a:p>
            <a:pPr algn="ctr">
              <a:spcAft>
                <a:spcPts val="100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>
              <a:spcAft>
                <a:spcPts val="1000"/>
              </a:spcAft>
              <a:defRPr/>
            </a:pPr>
            <a:r>
              <a:rPr lang="uk-UA" sz="2300" b="1" dirty="0" smtClean="0"/>
              <a:t>з 1 січня   -  1218 грн</a:t>
            </a:r>
            <a:r>
              <a:rPr lang="uk-UA" sz="2300" b="1" i="1" dirty="0" smtClean="0"/>
              <a:t>.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2300" b="1" dirty="0" smtClean="0"/>
              <a:t>з 1 грудня  -  1378 грн.</a:t>
            </a:r>
            <a:endParaRPr lang="ru-RU" sz="28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43438" y="1500174"/>
            <a:ext cx="4143404" cy="23574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300" b="1" dirty="0" smtClean="0">
                <a:solidFill>
                  <a:schemeClr val="tx1"/>
                </a:solidFill>
              </a:rPr>
              <a:t>Посадовий оклад працівника 1-го тарифного розряду Єдиної тарифної сітки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2300" b="1" dirty="0" smtClean="0"/>
              <a:t>з 1 січня   -  852 грн.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2300" b="1" dirty="0" smtClean="0"/>
              <a:t>з 1 грудня  -  1012 грн.</a:t>
            </a:r>
            <a:endParaRPr lang="ru-RU" sz="28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785918" y="4000504"/>
            <a:ext cx="5072098" cy="271464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300" b="1" dirty="0" smtClean="0">
                <a:solidFill>
                  <a:schemeClr val="tx1"/>
                </a:solidFill>
              </a:rPr>
              <a:t>Ріст енергоносіїв </a:t>
            </a:r>
            <a:r>
              <a:rPr lang="uk-UA" sz="2300" b="1" i="1" dirty="0" smtClean="0">
                <a:solidFill>
                  <a:schemeClr val="tx1"/>
                </a:solidFill>
              </a:rPr>
              <a:t>(на рівні діючих тарифів на 1 січня 2015 року)</a:t>
            </a:r>
          </a:p>
          <a:p>
            <a:pPr>
              <a:spcAft>
                <a:spcPts val="1000"/>
              </a:spcAft>
              <a:defRPr/>
            </a:pPr>
            <a:r>
              <a:rPr lang="uk-UA" sz="2300" b="1" dirty="0" smtClean="0"/>
              <a:t>Теплопостачання     + 85 %</a:t>
            </a:r>
          </a:p>
          <a:p>
            <a:pPr>
              <a:spcAft>
                <a:spcPts val="1000"/>
              </a:spcAft>
              <a:defRPr/>
            </a:pPr>
            <a:r>
              <a:rPr lang="uk-UA" sz="2300" b="1" dirty="0" smtClean="0"/>
              <a:t>Водопостачання      + 18 %</a:t>
            </a:r>
          </a:p>
          <a:p>
            <a:pPr>
              <a:spcAft>
                <a:spcPts val="1000"/>
              </a:spcAft>
              <a:defRPr/>
            </a:pPr>
            <a:r>
              <a:rPr lang="uk-UA" sz="2300" b="1" dirty="0" smtClean="0"/>
              <a:t>Електроенергія        + 24 % </a:t>
            </a:r>
          </a:p>
          <a:p>
            <a:pPr>
              <a:spcAft>
                <a:spcPts val="1000"/>
              </a:spcAft>
              <a:defRPr/>
            </a:pPr>
            <a:r>
              <a:rPr lang="uk-UA" sz="2300" b="1" dirty="0" smtClean="0"/>
              <a:t>Газопостачання        + 95 %</a:t>
            </a:r>
            <a:endParaRPr lang="ru-RU" sz="28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8429625" y="0"/>
            <a:ext cx="714375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8429625" y="0"/>
            <a:ext cx="714375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10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858180" cy="1143000"/>
          </a:xfrm>
        </p:spPr>
        <p:txBody>
          <a:bodyPr/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Освітня субвенція </a:t>
            </a:r>
            <a:r>
              <a:rPr lang="uk-UA" sz="2800" b="1" dirty="0" smtClean="0"/>
              <a:t>з Державного бюджету України на 2015 </a:t>
            </a:r>
            <a:r>
              <a:rPr lang="uk-UA" sz="2800" b="1" dirty="0" smtClean="0">
                <a:solidFill>
                  <a:srgbClr val="0000FF"/>
                </a:solidFill>
              </a:rPr>
              <a:t>рік – 518 573,5 </a:t>
            </a:r>
            <a:r>
              <a:rPr lang="uk-UA" sz="2800" b="1" dirty="0" err="1" smtClean="0">
                <a:solidFill>
                  <a:srgbClr val="0000FF"/>
                </a:solidFill>
              </a:rPr>
              <a:t>тис.грн</a:t>
            </a:r>
            <a:r>
              <a:rPr lang="uk-UA" sz="2800" b="1" dirty="0" smtClean="0">
                <a:solidFill>
                  <a:srgbClr val="0000FF"/>
                </a:solidFill>
              </a:rPr>
              <a:t>.</a:t>
            </a:r>
            <a:endParaRPr lang="ru-RU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3" y="1571612"/>
          <a:ext cx="8786874" cy="511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ьная выноска 4"/>
          <p:cNvSpPr/>
          <p:nvPr/>
        </p:nvSpPr>
        <p:spPr>
          <a:xfrm>
            <a:off x="8358188" y="142852"/>
            <a:ext cx="785812" cy="612775"/>
          </a:xfrm>
          <a:prstGeom prst="wedgeEllipseCallou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2400" b="1" dirty="0" smtClean="0">
                <a:solidFill>
                  <a:sysClr val="windowText" lastClr="000000"/>
                </a:solidFill>
              </a:rPr>
              <a:t>12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1472" y="1857364"/>
            <a:ext cx="2714644" cy="107157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Податок на нерухоме майно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643173" y="285728"/>
            <a:ext cx="4357719" cy="781072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4000" b="1" dirty="0" smtClean="0">
                <a:solidFill>
                  <a:schemeClr val="accent1"/>
                </a:solidFill>
              </a:rPr>
              <a:t>Місцеві податки</a:t>
            </a:r>
            <a:endParaRPr lang="ru-RU" sz="4000" dirty="0">
              <a:solidFill>
                <a:schemeClr val="accent1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3571876"/>
            <a:ext cx="2643206" cy="10001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Податок на нерухоме майно, відмінне  від земельної  ділянки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500430" y="1857364"/>
            <a:ext cx="1571636" cy="107157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Єдиний податок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214678" y="3571876"/>
            <a:ext cx="1928826" cy="10001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/>
              <a:t>Плата за землю</a:t>
            </a:r>
            <a:endParaRPr lang="ru-RU" sz="2200" dirty="0"/>
          </a:p>
          <a:p>
            <a:pPr algn="ctr">
              <a:spcAft>
                <a:spcPts val="1000"/>
              </a:spcAft>
              <a:defRPr/>
            </a:pP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500298" y="5286388"/>
            <a:ext cx="1785950" cy="8572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/>
              <a:t>Земельний                  податок</a:t>
            </a:r>
            <a:endParaRPr lang="ru-RU" sz="2000" dirty="0"/>
          </a:p>
          <a:p>
            <a:pPr algn="ctr">
              <a:spcAft>
                <a:spcPts val="1000"/>
              </a:spcAft>
              <a:defRPr/>
            </a:pP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786314" y="5286388"/>
            <a:ext cx="1928826" cy="8572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/>
              <a:t>Орендна                          плата</a:t>
            </a:r>
            <a:endParaRPr lang="ru-RU" sz="2000" dirty="0"/>
          </a:p>
          <a:p>
            <a:pPr algn="ctr">
              <a:spcAft>
                <a:spcPts val="1000"/>
              </a:spcAft>
              <a:defRPr/>
            </a:pP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1714480" y="1071546"/>
            <a:ext cx="2928958" cy="7858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43438" y="1071546"/>
            <a:ext cx="3571900" cy="7858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1142976" y="2928934"/>
            <a:ext cx="1357322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7" idx="0"/>
          </p:cNvCxnSpPr>
          <p:nvPr/>
        </p:nvCxnSpPr>
        <p:spPr>
          <a:xfrm>
            <a:off x="2500298" y="2928934"/>
            <a:ext cx="1678793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8" idx="0"/>
          </p:cNvCxnSpPr>
          <p:nvPr/>
        </p:nvCxnSpPr>
        <p:spPr>
          <a:xfrm rot="10800000" flipV="1">
            <a:off x="3393274" y="4572008"/>
            <a:ext cx="1178729" cy="7143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572000" y="4572008"/>
            <a:ext cx="1143008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ьная выноска 19"/>
          <p:cNvSpPr/>
          <p:nvPr/>
        </p:nvSpPr>
        <p:spPr>
          <a:xfrm>
            <a:off x="8286776" y="142852"/>
            <a:ext cx="714348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13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5286380" y="1857364"/>
            <a:ext cx="1785950" cy="1571636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Збір за місця для паркування транспортних засобів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215206" y="1857364"/>
            <a:ext cx="1643074" cy="1071570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err="1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Туристи-чний</a:t>
            </a:r>
            <a:r>
              <a:rPr lang="uk-UA" sz="2400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 збір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643438" y="1071546"/>
            <a:ext cx="1500198" cy="7858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000496" y="1214422"/>
            <a:ext cx="785818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643174" y="928670"/>
            <a:ext cx="5857916" cy="6429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chemeClr val="bg1"/>
                </a:solidFill>
              </a:rPr>
              <a:t>Надання пільг та житлових субсидій населенню на оплату житлово-комунальних послуг</a:t>
            </a:r>
            <a:endParaRPr lang="uk-UA" sz="2300" b="1" dirty="0" smtClean="0">
              <a:solidFill>
                <a:schemeClr val="bg1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14348" y="1000108"/>
            <a:ext cx="1428760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622 409,8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43174" y="1643050"/>
            <a:ext cx="5857916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Допомоги сім</a:t>
            </a:r>
            <a:r>
              <a:rPr lang="en-US" sz="2000" b="1" dirty="0" smtClean="0"/>
              <a:t>’</a:t>
            </a:r>
            <a:r>
              <a:rPr lang="uk-UA" sz="2000" b="1" dirty="0" smtClean="0"/>
              <a:t>ям з дітьми, малозабезпеченим сім</a:t>
            </a:r>
            <a:r>
              <a:rPr lang="en-US" sz="2000" b="1" dirty="0" smtClean="0"/>
              <a:t>’</a:t>
            </a:r>
            <a:r>
              <a:rPr lang="uk-UA" sz="2000" b="1" dirty="0" smtClean="0"/>
              <a:t>ям, інвалідам та на догляд за інвалідами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0" y="0"/>
            <a:ext cx="8858312" cy="86834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sz="4000" b="1" dirty="0" smtClean="0"/>
              <a:t>Поточні трансферти </a:t>
            </a:r>
            <a:r>
              <a:rPr lang="uk-UA" b="1" dirty="0" smtClean="0"/>
              <a:t>– </a:t>
            </a:r>
            <a:r>
              <a:rPr lang="uk-UA" sz="4000" b="1" dirty="0" smtClean="0">
                <a:solidFill>
                  <a:srgbClr val="FF0000"/>
                </a:solidFill>
              </a:rPr>
              <a:t>1951 743,1 </a:t>
            </a:r>
            <a:r>
              <a:rPr lang="uk-UA" sz="2400" b="1" dirty="0" err="1" smtClean="0">
                <a:solidFill>
                  <a:srgbClr val="FF0000"/>
                </a:solidFill>
              </a:rPr>
              <a:t>тис.грн</a:t>
            </a:r>
            <a:r>
              <a:rPr lang="uk-UA" sz="2400" b="1" dirty="0" smtClean="0"/>
              <a:t>.</a:t>
            </a:r>
            <a:endParaRPr lang="ru-RU" sz="2400" b="1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8429625" y="0"/>
            <a:ext cx="714375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15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14348" y="1714488"/>
            <a:ext cx="1428760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263 466,2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714348" y="2571744"/>
            <a:ext cx="1428760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42 151,3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643174" y="2500306"/>
            <a:ext cx="5857916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Компенсаційні виплати за пільговий проїзд  окремих категорій громадян 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643174" y="3357562"/>
            <a:ext cx="5857916" cy="57150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Надання пільг з послуг </a:t>
            </a:r>
            <a:r>
              <a:rPr lang="uk-UA" sz="2000" b="1" dirty="0" err="1" smtClean="0"/>
              <a:t>зв</a:t>
            </a:r>
            <a:r>
              <a:rPr lang="en-US" sz="2000" b="1" dirty="0" smtClean="0"/>
              <a:t>’</a:t>
            </a:r>
            <a:r>
              <a:rPr lang="uk-UA" sz="2000" b="1" dirty="0" err="1" smtClean="0"/>
              <a:t>язку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714348" y="3357562"/>
            <a:ext cx="1428760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6 375</a:t>
            </a:r>
            <a:r>
              <a:rPr lang="uk-UA" sz="2400" b="1" dirty="0" smtClean="0">
                <a:solidFill>
                  <a:srgbClr val="FF0000"/>
                </a:solidFill>
              </a:rPr>
              <a:t>,1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714348" y="4071942"/>
            <a:ext cx="1428760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1 677,5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2643174" y="4000504"/>
            <a:ext cx="5857916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Допомоги на дітей-сиріт та дітей, позбавлених батьківського піклування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714348" y="4857760"/>
            <a:ext cx="1428760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20,3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643174" y="4857760"/>
            <a:ext cx="5857916" cy="7143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2000" b="1" dirty="0" err="1" smtClean="0"/>
              <a:t>Надання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пільг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житлових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субсидій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населенню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придбання</a:t>
            </a:r>
            <a:r>
              <a:rPr lang="ru-RU" sz="2000" b="1" dirty="0" smtClean="0"/>
              <a:t> твердого та </a:t>
            </a:r>
            <a:r>
              <a:rPr lang="ru-RU" sz="2000" b="1" dirty="0" err="1" smtClean="0"/>
              <a:t>рідкого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палива</a:t>
            </a:r>
            <a:r>
              <a:rPr lang="ru-RU" sz="2000" b="1" dirty="0" smtClean="0"/>
              <a:t> </a:t>
            </a: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714348" y="5643578"/>
            <a:ext cx="1428760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518 573,5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2643174" y="5643578"/>
            <a:ext cx="5857916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</a:rPr>
              <a:t>Освітня субвенція</a:t>
            </a:r>
            <a:endParaRPr lang="uk-UA" sz="2800" b="1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643174" y="6215082"/>
            <a:ext cx="5857916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</a:rPr>
              <a:t>Медична субвенція</a:t>
            </a:r>
            <a:endParaRPr lang="uk-UA" sz="2800" b="1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14348" y="6215082"/>
            <a:ext cx="1428760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497 069,4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14282" y="928670"/>
            <a:ext cx="4429156" cy="6429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</a:rPr>
              <a:t>Кошти від продажу майна  </a:t>
            </a:r>
            <a:r>
              <a:rPr lang="uk-UA" sz="2300" b="1" dirty="0" smtClean="0">
                <a:solidFill>
                  <a:schemeClr val="tx1"/>
                </a:solidFill>
              </a:rPr>
              <a:t>- 38 000,0 </a:t>
            </a:r>
          </a:p>
          <a:p>
            <a:pPr algn="ctr">
              <a:spcAft>
                <a:spcPts val="100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14282" y="1643050"/>
            <a:ext cx="4429156" cy="6429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</a:rPr>
              <a:t>Кошти від продажу землі  </a:t>
            </a:r>
            <a:r>
              <a:rPr lang="uk-UA" sz="2300" b="1" dirty="0" smtClean="0">
                <a:solidFill>
                  <a:schemeClr val="tx1"/>
                </a:solidFill>
              </a:rPr>
              <a:t>- 20 000,0</a:t>
            </a:r>
          </a:p>
          <a:p>
            <a:pPr algn="ctr">
              <a:spcAft>
                <a:spcPts val="100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4282" y="2357430"/>
            <a:ext cx="4429156" cy="85725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</a:rPr>
              <a:t>Кошти від пайової участі у розвитку інфраструктури                     </a:t>
            </a:r>
            <a:r>
              <a:rPr lang="uk-UA" sz="2300" b="1" dirty="0" smtClean="0">
                <a:solidFill>
                  <a:schemeClr val="tx1"/>
                </a:solidFill>
              </a:rPr>
              <a:t>- 14 200,0</a:t>
            </a:r>
          </a:p>
          <a:p>
            <a:pPr algn="ctr">
              <a:spcAft>
                <a:spcPts val="100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14282" y="3286124"/>
            <a:ext cx="4429156" cy="107157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3200" b="1" dirty="0" smtClean="0"/>
              <a:t>Всього доходи  -                   72 200,0 </a:t>
            </a:r>
            <a:r>
              <a:rPr lang="uk-UA" sz="3200" b="1" dirty="0" err="1" smtClean="0"/>
              <a:t>тис.грн</a:t>
            </a:r>
            <a:r>
              <a:rPr lang="uk-UA" sz="3200" b="1" dirty="0" smtClean="0"/>
              <a:t>.</a:t>
            </a:r>
            <a:endParaRPr lang="ru-RU" sz="32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14942" y="928670"/>
            <a:ext cx="3714776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Платіжні доручення, що не виконані у 2014 р. державним казначейством   </a:t>
            </a:r>
            <a:r>
              <a:rPr lang="uk-UA" sz="2400" b="1" dirty="0" smtClean="0"/>
              <a:t>-     </a:t>
            </a:r>
            <a:r>
              <a:rPr lang="uk-UA" sz="2400" b="1" dirty="0" smtClean="0">
                <a:solidFill>
                  <a:srgbClr val="FF0000"/>
                </a:solidFill>
              </a:rPr>
              <a:t>19 308,7</a:t>
            </a:r>
            <a:endParaRPr lang="ru-RU" sz="2400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214942" y="2143116"/>
            <a:ext cx="3643338" cy="11430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Внески у статутні капітали комунальних підприємств </a:t>
            </a:r>
            <a:r>
              <a:rPr lang="uk-UA" sz="2400" b="1" dirty="0" smtClean="0"/>
              <a:t>–                          165 035,0 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14942" y="3357562"/>
            <a:ext cx="3643338" cy="11430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На спорудження </a:t>
            </a:r>
            <a:r>
              <a:rPr lang="uk-UA" sz="2000" b="1" dirty="0" err="1" smtClean="0"/>
              <a:t>пам</a:t>
            </a:r>
            <a:r>
              <a:rPr lang="en-US" sz="2000" b="1" dirty="0" smtClean="0"/>
              <a:t>’</a:t>
            </a:r>
            <a:r>
              <a:rPr lang="uk-UA" sz="2000" b="1" dirty="0" err="1" smtClean="0"/>
              <a:t>ятника</a:t>
            </a:r>
            <a:r>
              <a:rPr lang="uk-UA" sz="2000" b="1" dirty="0" smtClean="0"/>
              <a:t> Митрополиту А.Шептицькому </a:t>
            </a:r>
            <a:r>
              <a:rPr lang="uk-UA" sz="2400" b="1" dirty="0" smtClean="0"/>
              <a:t>– 30 000,0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68346"/>
          </a:xfrm>
        </p:spPr>
        <p:txBody>
          <a:bodyPr/>
          <a:lstStyle/>
          <a:p>
            <a:r>
              <a:rPr lang="uk-UA" b="1" dirty="0" smtClean="0"/>
              <a:t>Бюджет розвитку 873 390,7 </a:t>
            </a:r>
            <a:r>
              <a:rPr lang="uk-UA" sz="2400" b="1" dirty="0" err="1" smtClean="0"/>
              <a:t>тис.грн</a:t>
            </a:r>
            <a:r>
              <a:rPr lang="uk-UA" sz="2400" b="1" dirty="0" smtClean="0"/>
              <a:t>.</a:t>
            </a:r>
            <a:endParaRPr lang="ru-RU" sz="2400" b="1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214942" y="4572008"/>
            <a:ext cx="3643338" cy="7858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Заходи з енергозбереження </a:t>
            </a:r>
            <a:r>
              <a:rPr lang="uk-UA" sz="2400" b="1" dirty="0" smtClean="0"/>
              <a:t> (НЕФКО)  -8 814,7</a:t>
            </a:r>
            <a:endParaRPr lang="ru-RU" sz="2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214942" y="5500702"/>
            <a:ext cx="3643338" cy="7858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 smtClean="0"/>
              <a:t>Нерозподілені видатки  </a:t>
            </a:r>
            <a:r>
              <a:rPr lang="uk-UA" sz="2400" b="1" dirty="0" smtClean="0"/>
              <a:t>–   </a:t>
            </a:r>
            <a:r>
              <a:rPr lang="uk-UA" sz="2400" b="1" dirty="0" smtClean="0">
                <a:solidFill>
                  <a:srgbClr val="0000FF"/>
                </a:solidFill>
              </a:rPr>
              <a:t>650 232,3</a:t>
            </a:r>
            <a:endParaRPr lang="ru-RU" sz="2400" dirty="0">
              <a:solidFill>
                <a:srgbClr val="0000FF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14282" y="4429132"/>
            <a:ext cx="4429156" cy="8572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</a:rPr>
              <a:t>Запозичення до бюджету розвитку </a:t>
            </a:r>
            <a:r>
              <a:rPr lang="uk-UA" sz="2300" b="1" dirty="0" smtClean="0">
                <a:solidFill>
                  <a:schemeClr val="tx1"/>
                </a:solidFill>
              </a:rPr>
              <a:t>– 119 014,7</a:t>
            </a:r>
          </a:p>
          <a:p>
            <a:pPr algn="ctr">
              <a:spcAft>
                <a:spcPts val="100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14282" y="5429264"/>
            <a:ext cx="4429156" cy="8572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</a:rPr>
              <a:t>Кошти, що передані із загального фонду </a:t>
            </a:r>
            <a:r>
              <a:rPr lang="uk-UA" sz="2300" b="1" dirty="0" smtClean="0">
                <a:solidFill>
                  <a:schemeClr val="tx1"/>
                </a:solidFill>
              </a:rPr>
              <a:t>– 682  176,0</a:t>
            </a:r>
          </a:p>
          <a:p>
            <a:pPr algn="ctr">
              <a:spcAft>
                <a:spcPts val="1000"/>
              </a:spcAft>
              <a:defRPr/>
            </a:pPr>
            <a:endParaRPr lang="uk-UA" b="1" dirty="0" smtClean="0">
              <a:solidFill>
                <a:schemeClr val="tx1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8429625" y="0"/>
            <a:ext cx="714375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16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4348" y="0"/>
            <a:ext cx="5143536" cy="9286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3200" b="1" dirty="0" smtClean="0"/>
              <a:t>Боргові </a:t>
            </a:r>
            <a:r>
              <a:rPr lang="uk-UA" sz="3200" b="1" dirty="0" err="1" smtClean="0"/>
              <a:t>зобов</a:t>
            </a:r>
            <a:r>
              <a:rPr lang="en-US" sz="3200" b="1" dirty="0" smtClean="0"/>
              <a:t>’</a:t>
            </a:r>
            <a:r>
              <a:rPr lang="uk-UA" sz="3200" b="1" dirty="0" err="1" smtClean="0"/>
              <a:t>язання</a:t>
            </a:r>
            <a:r>
              <a:rPr lang="uk-UA" sz="3200" b="1" dirty="0" smtClean="0"/>
              <a:t> міста станом на 01.01.2015 року</a:t>
            </a:r>
            <a:endParaRPr lang="ru-RU" sz="32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42843" y="3567487"/>
            <a:ext cx="1285884" cy="6429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Позика НЕФКО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571602" y="3567487"/>
            <a:ext cx="1357323" cy="6429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Позика </a:t>
            </a: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Ощадбанку</a:t>
            </a:r>
            <a:endParaRPr lang="ru-RU" sz="1400" b="1" dirty="0">
              <a:blipFill>
                <a:blip r:embed="rId2"/>
                <a:tile tx="0" ty="0" sx="100000" sy="100000" flip="none" algn="tl"/>
              </a:blipFill>
            </a:endParaRPr>
          </a:p>
          <a:p>
            <a:pPr algn="ctr">
              <a:spcAft>
                <a:spcPts val="1000"/>
              </a:spcAft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31" name="Овальная выноска 30"/>
          <p:cNvSpPr/>
          <p:nvPr/>
        </p:nvSpPr>
        <p:spPr>
          <a:xfrm>
            <a:off x="8358188" y="0"/>
            <a:ext cx="785812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17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3143240" y="3571876"/>
            <a:ext cx="1214446" cy="7858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ЛКП </a:t>
            </a:r>
            <a:r>
              <a:rPr lang="uk-UA" sz="1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“Львів-водоканал”</a:t>
            </a:r>
            <a:endParaRPr lang="uk-UA" sz="1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uk-UA" sz="1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4" name="Стрелка вниз 83"/>
          <p:cNvSpPr/>
          <p:nvPr/>
        </p:nvSpPr>
        <p:spPr>
          <a:xfrm rot="3653288">
            <a:off x="4352923" y="2933870"/>
            <a:ext cx="214314" cy="605661"/>
          </a:xfrm>
          <a:prstGeom prst="downArrow">
            <a:avLst/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трелка вниз 97"/>
          <p:cNvSpPr/>
          <p:nvPr/>
        </p:nvSpPr>
        <p:spPr>
          <a:xfrm rot="19843490">
            <a:off x="2052812" y="2968293"/>
            <a:ext cx="294157" cy="5436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28596" y="1857364"/>
            <a:ext cx="3214710" cy="7143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smtClean="0"/>
              <a:t>Боргові </a:t>
            </a:r>
            <a:r>
              <a:rPr lang="uk-UA" sz="2400" b="1" dirty="0" err="1" smtClean="0"/>
              <a:t>зобов</a:t>
            </a:r>
            <a:r>
              <a:rPr lang="en-US" sz="2400" b="1" dirty="0" smtClean="0"/>
              <a:t>’</a:t>
            </a:r>
            <a:r>
              <a:rPr lang="uk-UA" sz="2400" b="1" dirty="0" err="1" smtClean="0"/>
              <a:t>язання</a:t>
            </a:r>
            <a:r>
              <a:rPr lang="uk-UA" sz="2400" b="1" dirty="0" smtClean="0"/>
              <a:t> </a:t>
            </a:r>
            <a:r>
              <a:rPr lang="uk-UA" sz="2000" b="1" dirty="0" smtClean="0"/>
              <a:t>міського бюджету</a:t>
            </a:r>
            <a:endParaRPr lang="ru-RU" sz="20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4929190" y="1643050"/>
            <a:ext cx="4000528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 smtClean="0"/>
              <a:t>Боргові </a:t>
            </a:r>
            <a:r>
              <a:rPr lang="uk-UA" sz="2400" b="1" dirty="0" err="1" smtClean="0"/>
              <a:t>зобов</a:t>
            </a:r>
            <a:r>
              <a:rPr lang="en-US" sz="2400" b="1" dirty="0" smtClean="0"/>
              <a:t>’</a:t>
            </a:r>
            <a:r>
              <a:rPr lang="uk-UA" sz="2400" b="1" dirty="0" err="1" smtClean="0"/>
              <a:t>язання</a:t>
            </a:r>
            <a:r>
              <a:rPr lang="uk-UA" sz="2400" b="1" dirty="0" smtClean="0"/>
              <a:t> </a:t>
            </a:r>
            <a:r>
              <a:rPr lang="uk-UA" sz="2000" b="1" dirty="0" smtClean="0"/>
              <a:t>комунальних підприємств, гарантами яких є міська рада </a:t>
            </a: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142843" y="4210429"/>
            <a:ext cx="1285884" cy="1576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2012-2017</a:t>
            </a:r>
          </a:p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3,0%</a:t>
            </a:r>
            <a:endParaRPr lang="uk-UA" sz="800" b="1" dirty="0" smtClean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uk-UA" sz="1400" b="1" dirty="0" err="1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Міжбанків-ська</a:t>
            </a: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 ставка</a:t>
            </a:r>
            <a:endParaRPr lang="uk-UA" sz="1400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1571602" y="4210429"/>
            <a:ext cx="1357323" cy="1576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2011-2014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14,8%:2=7,4%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для міста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1400" b="1" dirty="0" err="1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Міжбанків-ська</a:t>
            </a: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 ставка</a:t>
            </a:r>
            <a:endParaRPr lang="uk-UA" sz="1400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43" name="Стрелка вниз 42"/>
          <p:cNvSpPr/>
          <p:nvPr/>
        </p:nvSpPr>
        <p:spPr>
          <a:xfrm rot="2310029">
            <a:off x="870096" y="2927246"/>
            <a:ext cx="294157" cy="603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428596" y="2571744"/>
            <a:ext cx="928694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3,4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357290" y="2571744"/>
            <a:ext cx="85725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3,4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2214546" y="2571744"/>
            <a:ext cx="696521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 - 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2928926" y="2571744"/>
            <a:ext cx="714380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-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929190" y="2714620"/>
            <a:ext cx="1071570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781,0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000760" y="2714620"/>
            <a:ext cx="928694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743,9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6929454" y="2714620"/>
            <a:ext cx="928694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30,1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7858148" y="2714620"/>
            <a:ext cx="1071570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7,0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429124" y="3571876"/>
            <a:ext cx="1143008" cy="7858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ЛКП </a:t>
            </a:r>
            <a:r>
              <a:rPr lang="uk-UA" sz="1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“Львів-автодор”</a:t>
            </a:r>
            <a:endParaRPr lang="uk-UA" sz="1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uk-UA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7929586" y="3571876"/>
            <a:ext cx="1071538" cy="9286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ЛМКП  </a:t>
            </a:r>
            <a:r>
              <a:rPr lang="uk-UA" sz="1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“Львів-тепло-енерго”</a:t>
            </a:r>
            <a:endParaRPr lang="uk-UA" sz="1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uk-UA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6786578" y="3571876"/>
            <a:ext cx="1071570" cy="9286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ЛКП </a:t>
            </a:r>
            <a:r>
              <a:rPr lang="uk-UA" sz="1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“Львів-автодор”</a:t>
            </a:r>
            <a:endParaRPr lang="uk-UA" sz="1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uk-UA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5643570" y="3571876"/>
            <a:ext cx="1071570" cy="9286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ЛКП </a:t>
            </a:r>
            <a:r>
              <a:rPr lang="uk-UA" sz="1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“Львів-електро-транс”</a:t>
            </a:r>
            <a:endParaRPr lang="uk-UA" sz="1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uk-UA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143240" y="4357694"/>
            <a:ext cx="1214446" cy="1357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4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2002-2021 </a:t>
            </a:r>
            <a:r>
              <a:rPr lang="uk-UA" sz="1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МБРіР</a:t>
            </a:r>
            <a:endParaRPr lang="uk-UA" sz="1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uk-UA" sz="1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23,6 </a:t>
            </a:r>
            <a:r>
              <a:rPr lang="uk-UA" sz="1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млн.грн</a:t>
            </a:r>
            <a:r>
              <a:rPr lang="uk-UA" sz="1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.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1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Міжбанків-ська</a:t>
            </a:r>
            <a:r>
              <a:rPr lang="uk-UA" sz="1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 ставка</a:t>
            </a:r>
            <a:endParaRPr lang="uk-UA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429124" y="4357694"/>
            <a:ext cx="1143008" cy="1357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4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2009-2019 </a:t>
            </a:r>
            <a:r>
              <a:rPr lang="uk-UA" sz="1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26 </a:t>
            </a:r>
            <a:r>
              <a:rPr lang="uk-UA" sz="1200" i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млн.євро</a:t>
            </a:r>
            <a:r>
              <a:rPr lang="uk-UA" sz="1200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uk-UA" sz="14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ЄБРіР</a:t>
            </a:r>
            <a:endParaRPr lang="uk-UA" sz="1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uk-UA" sz="1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Міжбанків-ська</a:t>
            </a:r>
            <a:r>
              <a:rPr lang="uk-UA" sz="1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 ставка</a:t>
            </a:r>
            <a:endParaRPr lang="uk-UA" sz="1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uk-UA" sz="14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7929586" y="4500570"/>
            <a:ext cx="1071570" cy="1357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2013-2025 </a:t>
            </a:r>
            <a:r>
              <a:rPr lang="uk-UA" sz="1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20</a:t>
            </a:r>
            <a:r>
              <a:rPr lang="uk-UA" sz="1200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uk-UA" sz="1200" i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млн.євро</a:t>
            </a:r>
            <a:r>
              <a:rPr lang="uk-UA" sz="1200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uk-UA" sz="120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ЄБРіР</a:t>
            </a:r>
            <a:endParaRPr lang="uk-UA" sz="1200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uk-UA" sz="1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Міжбанків-ська</a:t>
            </a:r>
            <a:r>
              <a:rPr lang="uk-UA" sz="1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 ставка</a:t>
            </a:r>
            <a:endParaRPr lang="uk-UA" sz="1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uk-UA" sz="12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786578" y="4500570"/>
            <a:ext cx="1071570" cy="1357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2013-2019</a:t>
            </a:r>
            <a:r>
              <a:rPr lang="uk-UA" sz="1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 </a:t>
            </a:r>
            <a:r>
              <a:rPr lang="uk-UA" sz="1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6</a:t>
            </a:r>
            <a:r>
              <a:rPr lang="uk-UA" sz="1200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uk-UA" sz="1200" i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млн.євро</a:t>
            </a:r>
            <a:r>
              <a:rPr lang="uk-UA" sz="1200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uk-UA" sz="120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ЄБРіР</a:t>
            </a:r>
            <a:endParaRPr lang="uk-UA" sz="1200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uk-UA" sz="1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Міжбанків-ська</a:t>
            </a:r>
            <a:r>
              <a:rPr lang="uk-UA" sz="1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 ставка</a:t>
            </a:r>
            <a:endParaRPr lang="uk-UA" sz="1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uk-UA" sz="12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5643570" y="4500570"/>
            <a:ext cx="1071570" cy="1357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uk-UA" sz="1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2009-2019</a:t>
            </a:r>
            <a:r>
              <a:rPr lang="uk-UA" sz="1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uk-UA" sz="1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12</a:t>
            </a:r>
            <a:r>
              <a:rPr lang="uk-UA" sz="1200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uk-UA" sz="1200" i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млн.євро</a:t>
            </a:r>
            <a:r>
              <a:rPr lang="uk-UA" sz="1200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uk-UA" sz="120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ЄБРіР</a:t>
            </a:r>
            <a:endParaRPr lang="uk-UA" sz="1200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uk-UA" sz="12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Міжбанків-ська</a:t>
            </a:r>
            <a:r>
              <a:rPr lang="uk-UA" sz="12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 ставка</a:t>
            </a:r>
            <a:endParaRPr lang="uk-UA" sz="1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uk-UA" sz="12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3143240" y="5715016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290,7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500430" y="6000768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268,8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3857620" y="6286520"/>
            <a:ext cx="500066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14,9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143372" y="6572248"/>
            <a:ext cx="500066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7,0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4429124" y="5715016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390,0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4643438" y="6000768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376,0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4929190" y="6286520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14,0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7929586" y="5857892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 - 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8072462" y="6143644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 -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8286776" y="6429396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-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6786578" y="5857892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57,0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7000892" y="6143644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55,8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7215206" y="6429396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1,2</a:t>
            </a:r>
            <a:endParaRPr lang="uk-UA" sz="105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5643570" y="5857892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43,3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5857884" y="6143644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43,34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6143636" y="6429396"/>
            <a:ext cx="571504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05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-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42844" y="5786454"/>
            <a:ext cx="500066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2,2</a:t>
            </a:r>
            <a:endParaRPr lang="uk-UA" sz="140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571472" y="6072206"/>
            <a:ext cx="500066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2,2</a:t>
            </a:r>
            <a:endParaRPr lang="uk-UA" sz="140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928662" y="6357958"/>
            <a:ext cx="500066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 -</a:t>
            </a:r>
            <a:endParaRPr lang="uk-UA" sz="140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1571604" y="5786454"/>
            <a:ext cx="500066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1,2</a:t>
            </a:r>
            <a:endParaRPr lang="uk-UA" sz="140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2000232" y="6072206"/>
            <a:ext cx="500066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1,2</a:t>
            </a:r>
            <a:endParaRPr lang="uk-UA" sz="140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2357422" y="6357958"/>
            <a:ext cx="500066" cy="285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-</a:t>
            </a:r>
            <a:endParaRPr lang="uk-UA" sz="1400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76" name="Стрелка вниз 75"/>
          <p:cNvSpPr/>
          <p:nvPr/>
        </p:nvSpPr>
        <p:spPr>
          <a:xfrm rot="1745606">
            <a:off x="1459534" y="1397467"/>
            <a:ext cx="294157" cy="496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низ 76"/>
          <p:cNvSpPr/>
          <p:nvPr/>
        </p:nvSpPr>
        <p:spPr>
          <a:xfrm rot="20312762">
            <a:off x="5940243" y="1107807"/>
            <a:ext cx="294157" cy="506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низ 77"/>
          <p:cNvSpPr/>
          <p:nvPr/>
        </p:nvSpPr>
        <p:spPr>
          <a:xfrm>
            <a:off x="7215206" y="3143248"/>
            <a:ext cx="214314" cy="428628"/>
          </a:xfrm>
          <a:prstGeom prst="downArrow">
            <a:avLst/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8286776" y="3143248"/>
            <a:ext cx="214314" cy="428628"/>
          </a:xfrm>
          <a:prstGeom prst="downArrow">
            <a:avLst/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низ 79"/>
          <p:cNvSpPr/>
          <p:nvPr/>
        </p:nvSpPr>
        <p:spPr>
          <a:xfrm>
            <a:off x="6215074" y="3143248"/>
            <a:ext cx="214314" cy="428628"/>
          </a:xfrm>
          <a:prstGeom prst="downArrow">
            <a:avLst/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вниз 80"/>
          <p:cNvSpPr/>
          <p:nvPr/>
        </p:nvSpPr>
        <p:spPr>
          <a:xfrm rot="2767194">
            <a:off x="5122223" y="3154725"/>
            <a:ext cx="214314" cy="428628"/>
          </a:xfrm>
          <a:prstGeom prst="downArrow">
            <a:avLst/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3"/>
          <p:cNvSpPr>
            <a:spLocks noChangeArrowheads="1"/>
          </p:cNvSpPr>
          <p:nvPr/>
        </p:nvSpPr>
        <p:spPr bwMode="auto">
          <a:xfrm>
            <a:off x="714348" y="928670"/>
            <a:ext cx="157163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784,4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4714876" y="928670"/>
            <a:ext cx="1143008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7,0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3571868" y="928670"/>
            <a:ext cx="1143008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30,1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2285984" y="928670"/>
            <a:ext cx="1285884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747,3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6143636" y="714356"/>
            <a:ext cx="857256" cy="500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Всього</a:t>
            </a:r>
            <a:endParaRPr lang="uk-UA" sz="1400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7000892" y="714356"/>
            <a:ext cx="857256" cy="500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Тіло    кредит</a:t>
            </a:r>
            <a:endParaRPr lang="uk-UA" sz="1400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88" name="Rectangle 3"/>
          <p:cNvSpPr>
            <a:spLocks noChangeArrowheads="1"/>
          </p:cNvSpPr>
          <p:nvPr/>
        </p:nvSpPr>
        <p:spPr bwMode="auto">
          <a:xfrm>
            <a:off x="7858148" y="714356"/>
            <a:ext cx="571504" cy="500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%</a:t>
            </a: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8429652" y="714356"/>
            <a:ext cx="714348" cy="500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</a:rPr>
              <a:t>Інші</a:t>
            </a:r>
            <a:endParaRPr lang="uk-UA" sz="1400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  <a:p>
            <a:pPr>
              <a:defRPr/>
            </a:pPr>
            <a:endParaRPr lang="uk-UA" dirty="0">
              <a:blipFill>
                <a:blip r:embed="rId2"/>
                <a:tile tx="0" ty="0" sx="100000" sy="100000" flip="none" algn="tl"/>
              </a:blipFill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642918"/>
            <a:ext cx="9144001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вальная выноска 2"/>
          <p:cNvSpPr/>
          <p:nvPr/>
        </p:nvSpPr>
        <p:spPr>
          <a:xfrm>
            <a:off x="8358188" y="0"/>
            <a:ext cx="785812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18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428596" y="142852"/>
            <a:ext cx="7643866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3200" b="1" dirty="0" smtClean="0">
                <a:solidFill>
                  <a:srgbClr val="0000FF"/>
                </a:solidFill>
              </a:rPr>
              <a:t>Виконання </a:t>
            </a:r>
            <a:r>
              <a:rPr lang="uk-UA" sz="3200" b="1" i="1" u="sng" dirty="0" smtClean="0">
                <a:solidFill>
                  <a:srgbClr val="0000FF"/>
                </a:solidFill>
              </a:rPr>
              <a:t>ДОХІДНОЇ ЧАСТИНИ </a:t>
            </a:r>
            <a:r>
              <a:rPr lang="uk-UA" sz="3200" b="1" dirty="0" smtClean="0">
                <a:solidFill>
                  <a:srgbClr val="0000FF"/>
                </a:solidFill>
              </a:rPr>
              <a:t>бюджету за 2014 рік</a:t>
            </a:r>
            <a:endParaRPr lang="ru-RU" sz="3200" dirty="0" smtClean="0">
              <a:solidFill>
                <a:srgbClr val="0000FF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31" name="Овальная выноска 30"/>
          <p:cNvSpPr/>
          <p:nvPr/>
        </p:nvSpPr>
        <p:spPr>
          <a:xfrm>
            <a:off x="8429652" y="0"/>
            <a:ext cx="714348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2270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786874" cy="56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428596" y="142852"/>
            <a:ext cx="7643866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3200" b="1" dirty="0" smtClean="0">
                <a:solidFill>
                  <a:srgbClr val="0000FF"/>
                </a:solidFill>
              </a:rPr>
              <a:t>Виконання </a:t>
            </a:r>
            <a:r>
              <a:rPr lang="uk-UA" sz="3200" b="1" i="1" u="sng" dirty="0" smtClean="0">
                <a:solidFill>
                  <a:srgbClr val="0000FF"/>
                </a:solidFill>
              </a:rPr>
              <a:t>ВИДАТКОВОЇ ЧАСТИНИ </a:t>
            </a:r>
            <a:r>
              <a:rPr lang="uk-UA" sz="3200" b="1" dirty="0" smtClean="0">
                <a:solidFill>
                  <a:srgbClr val="0000FF"/>
                </a:solidFill>
              </a:rPr>
              <a:t>бюджету за 2014 рік</a:t>
            </a:r>
            <a:endParaRPr lang="ru-RU" sz="3200" dirty="0" smtClean="0">
              <a:solidFill>
                <a:srgbClr val="0000FF"/>
              </a:solidFill>
            </a:endParaRP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8429652" y="142852"/>
            <a:ext cx="714348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8429652" y="0"/>
            <a:ext cx="714348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428625" y="714375"/>
            <a:ext cx="8429625" cy="1643063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rgbClr val="7030A0"/>
                </a:solidFill>
                <a:latin typeface="Arial" pitchFamily="34" charset="0"/>
              </a:rPr>
              <a:t>1. </a:t>
            </a:r>
            <a:r>
              <a:rPr lang="uk-UA" sz="1600" b="1" dirty="0">
                <a:latin typeface="Arial" pitchFamily="34" charset="0"/>
              </a:rPr>
              <a:t>Поділ на кошики (І та ІІ) трансформується в єдине джерело.</a:t>
            </a:r>
          </a:p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rgbClr val="7030A0"/>
                </a:solidFill>
                <a:latin typeface="Arial" pitchFamily="34" charset="0"/>
              </a:rPr>
              <a:t>2. </a:t>
            </a:r>
            <a:r>
              <a:rPr lang="uk-UA" sz="1600" b="1" dirty="0">
                <a:latin typeface="Arial" pitchFamily="34" charset="0"/>
              </a:rPr>
              <a:t>Мінфін не визначатиме індикативні показники і не доводитиме їх до місцевих бюджетів. </a:t>
            </a:r>
          </a:p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rgbClr val="7030A0"/>
                </a:solidFill>
                <a:latin typeface="Arial" pitchFamily="34" charset="0"/>
              </a:rPr>
              <a:t>3. </a:t>
            </a:r>
            <a:r>
              <a:rPr lang="uk-UA" sz="1600" b="1" dirty="0">
                <a:latin typeface="Arial" pitchFamily="34" charset="0"/>
              </a:rPr>
              <a:t>Скасовується, як інструмент бюджетної підтримки – надання середньострокових позик.</a:t>
            </a:r>
          </a:p>
          <a:p>
            <a:pPr>
              <a:spcAft>
                <a:spcPts val="1000"/>
              </a:spcAft>
              <a:defRPr/>
            </a:pPr>
            <a:endParaRPr lang="uk-UA" sz="1900" b="1" dirty="0">
              <a:latin typeface="Arial" pitchFamily="34" charset="0"/>
            </a:endParaRPr>
          </a:p>
          <a:p>
            <a:pPr>
              <a:spcAft>
                <a:spcPts val="1000"/>
              </a:spcAft>
              <a:defRPr/>
            </a:pPr>
            <a:endParaRPr lang="uk-UA" sz="1400" b="1" dirty="0">
              <a:latin typeface="Arial" pitchFamily="34" charset="0"/>
            </a:endParaRPr>
          </a:p>
          <a:p>
            <a:pPr>
              <a:defRPr/>
            </a:pPr>
            <a:endParaRPr lang="uk-UA" sz="1400" dirty="0">
              <a:latin typeface="Arial" pitchFamily="34" charset="0"/>
            </a:endParaRPr>
          </a:p>
        </p:txBody>
      </p:sp>
      <p:sp>
        <p:nvSpPr>
          <p:cNvPr id="8" name="Rectangle 90"/>
          <p:cNvSpPr>
            <a:spLocks noChangeArrowheads="1"/>
          </p:cNvSpPr>
          <p:nvPr/>
        </p:nvSpPr>
        <p:spPr bwMode="auto">
          <a:xfrm>
            <a:off x="428625" y="2857500"/>
            <a:ext cx="8429625" cy="1928822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1. </a:t>
            </a:r>
            <a:r>
              <a:rPr lang="uk-UA" sz="1600" b="1" dirty="0">
                <a:latin typeface="Arial" pitchFamily="34" charset="0"/>
              </a:rPr>
              <a:t>Власні доходи.</a:t>
            </a:r>
          </a:p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2. </a:t>
            </a:r>
            <a:r>
              <a:rPr lang="uk-UA" sz="1600" b="1" dirty="0">
                <a:latin typeface="Arial" pitchFamily="34" charset="0"/>
              </a:rPr>
              <a:t>Закріплені доходи – встановлення стабільних і довгострокових правил закріплених доходів та відсотків зарахування загальнодержавних податків                  </a:t>
            </a:r>
            <a:r>
              <a:rPr lang="uk-UA" sz="1600" b="1" i="1" dirty="0" smtClean="0">
                <a:latin typeface="Arial" pitchFamily="34" charset="0"/>
              </a:rPr>
              <a:t>(</a:t>
            </a:r>
            <a:r>
              <a:rPr lang="uk-UA" b="1" i="1" dirty="0" smtClean="0">
                <a:latin typeface="Arial" pitchFamily="34" charset="0"/>
              </a:rPr>
              <a:t>60 % ПДФО)</a:t>
            </a:r>
            <a:r>
              <a:rPr lang="uk-UA" sz="1600" b="1" i="1" dirty="0" smtClean="0">
                <a:latin typeface="Arial" pitchFamily="34" charset="0"/>
              </a:rPr>
              <a:t>.</a:t>
            </a:r>
            <a:endParaRPr lang="uk-UA" sz="1600" i="1" dirty="0">
              <a:latin typeface="Arial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3. </a:t>
            </a:r>
            <a:r>
              <a:rPr lang="uk-UA" sz="1600" b="1" dirty="0">
                <a:latin typeface="Arial" pitchFamily="34" charset="0"/>
              </a:rPr>
              <a:t>Базова дотація (вирівнювання дохідної спроможності).</a:t>
            </a:r>
          </a:p>
          <a:p>
            <a:pPr>
              <a:spcAft>
                <a:spcPts val="1000"/>
              </a:spcAft>
              <a:defRPr/>
            </a:pPr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4. </a:t>
            </a:r>
            <a:r>
              <a:rPr lang="uk-UA" sz="1600" b="1" dirty="0">
                <a:latin typeface="Arial" pitchFamily="34" charset="0"/>
              </a:rPr>
              <a:t>Освітні та медична субвенції.</a:t>
            </a:r>
          </a:p>
          <a:p>
            <a:pPr>
              <a:spcAft>
                <a:spcPts val="1000"/>
              </a:spcAft>
              <a:defRPr/>
            </a:pPr>
            <a:endParaRPr lang="uk-UA" sz="1900" b="1" dirty="0">
              <a:latin typeface="Arial" pitchFamily="34" charset="0"/>
            </a:endParaRPr>
          </a:p>
          <a:p>
            <a:pPr>
              <a:spcAft>
                <a:spcPts val="1000"/>
              </a:spcAft>
              <a:defRPr/>
            </a:pPr>
            <a:endParaRPr lang="uk-UA" sz="1400" b="1" dirty="0">
              <a:latin typeface="Arial" pitchFamily="34" charset="0"/>
            </a:endParaRPr>
          </a:p>
          <a:p>
            <a:pPr>
              <a:defRPr/>
            </a:pPr>
            <a:endParaRPr lang="uk-UA" sz="1400" dirty="0">
              <a:latin typeface="Arial" pitchFamily="34" charset="0"/>
            </a:endParaRPr>
          </a:p>
        </p:txBody>
      </p:sp>
      <p:sp>
        <p:nvSpPr>
          <p:cNvPr id="9" name="Rectangle 90"/>
          <p:cNvSpPr>
            <a:spLocks noChangeArrowheads="1"/>
          </p:cNvSpPr>
          <p:nvPr/>
        </p:nvSpPr>
        <p:spPr bwMode="auto">
          <a:xfrm>
            <a:off x="428625" y="5072063"/>
            <a:ext cx="8429625" cy="1643062"/>
          </a:xfrm>
          <a:prstGeom prst="rect">
            <a:avLst/>
          </a:prstGeom>
          <a:ln w="19050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rPr>
              <a:t>1.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Передається функція від ОМС до </a:t>
            </a:r>
            <a:r>
              <a:rPr lang="uk-UA" sz="1600" b="1" dirty="0" err="1" smtClean="0">
                <a:solidFill>
                  <a:schemeClr val="tx1"/>
                </a:solidFill>
                <a:latin typeface="Arial" pitchFamily="34" charset="0"/>
              </a:rPr>
              <a:t>територ</a:t>
            </a:r>
            <a:r>
              <a:rPr lang="uk-UA" sz="1600" b="1" dirty="0" smtClean="0">
                <a:solidFill>
                  <a:schemeClr val="tx1"/>
                </a:solidFill>
                <a:latin typeface="Arial" pitchFamily="34" charset="0"/>
              </a:rPr>
              <a:t>. підрозділів  </a:t>
            </a:r>
            <a:r>
              <a:rPr lang="uk-UA" sz="1600" b="1" dirty="0" err="1">
                <a:solidFill>
                  <a:schemeClr val="tx1"/>
                </a:solidFill>
                <a:latin typeface="Arial" pitchFamily="34" charset="0"/>
              </a:rPr>
              <a:t>Мінсоцполітики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latin typeface="Arial" pitchFamily="34" charset="0"/>
              </a:rPr>
              <a:t>(що будуть утворені)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з виплат допомоги сім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</a:rPr>
              <a:t>’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ям з дітьми та малозабезпеченим сім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</a:rPr>
              <a:t>’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ям.</a:t>
            </a:r>
          </a:p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rPr>
              <a:t>2. </a:t>
            </a:r>
            <a:r>
              <a:rPr lang="uk-UA" sz="1600" b="1" dirty="0" err="1">
                <a:solidFill>
                  <a:schemeClr val="tx1"/>
                </a:solidFill>
                <a:latin typeface="Arial" pitchFamily="34" charset="0"/>
              </a:rPr>
              <a:t>Енергосубвенції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  <a:latin typeface="Arial" pitchFamily="34" charset="0"/>
              </a:rPr>
              <a:t> і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пільговий проїзд </a:t>
            </a:r>
            <a:r>
              <a:rPr lang="uk-UA" sz="1600" b="1" dirty="0" smtClean="0">
                <a:solidFill>
                  <a:schemeClr val="tx1"/>
                </a:solidFill>
                <a:latin typeface="Arial" pitchFamily="34" charset="0"/>
              </a:rPr>
              <a:t> – 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на старій основі.</a:t>
            </a:r>
            <a:endParaRPr lang="uk-UA" sz="1600" i="1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uk-UA" sz="19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rPr>
              <a:t>3.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Відмова від клірингових розрахунків – перехід на грошові розрахунки.</a:t>
            </a:r>
            <a:endParaRPr lang="uk-UA" sz="1600" b="1" dirty="0">
              <a:latin typeface="Arial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uk-UA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</a:rPr>
              <a:t>4. </a:t>
            </a:r>
            <a:r>
              <a:rPr lang="uk-UA" sz="1600" b="1" dirty="0">
                <a:solidFill>
                  <a:schemeClr val="tx1"/>
                </a:solidFill>
                <a:latin typeface="Arial" pitchFamily="34" charset="0"/>
              </a:rPr>
              <a:t>Альтернатива казначейству – </a:t>
            </a:r>
            <a:r>
              <a:rPr lang="uk-UA" sz="1600" b="1" dirty="0" smtClean="0">
                <a:solidFill>
                  <a:schemeClr val="tx1"/>
                </a:solidFill>
                <a:latin typeface="Arial" pitchFamily="34" charset="0"/>
              </a:rPr>
              <a:t>установи банків державного сектору.</a:t>
            </a:r>
            <a:endParaRPr lang="uk-UA" sz="1600" b="1" dirty="0">
              <a:solidFill>
                <a:schemeClr val="tx1"/>
              </a:solidFill>
              <a:latin typeface="Arial" pitchFamily="34" charset="0"/>
            </a:endParaRPr>
          </a:p>
          <a:p>
            <a:pPr>
              <a:spcAft>
                <a:spcPts val="1000"/>
              </a:spcAft>
              <a:defRPr/>
            </a:pPr>
            <a:endParaRPr lang="uk-UA" sz="1900" b="1" dirty="0">
              <a:latin typeface="Arial" pitchFamily="34" charset="0"/>
            </a:endParaRPr>
          </a:p>
          <a:p>
            <a:pPr>
              <a:spcAft>
                <a:spcPts val="1000"/>
              </a:spcAft>
              <a:defRPr/>
            </a:pPr>
            <a:endParaRPr lang="uk-UA" sz="1400" b="1" dirty="0">
              <a:latin typeface="Arial" pitchFamily="34" charset="0"/>
            </a:endParaRPr>
          </a:p>
          <a:p>
            <a:pPr>
              <a:defRPr/>
            </a:pPr>
            <a:endParaRPr lang="uk-UA" sz="1400" dirty="0">
              <a:latin typeface="Arial" pitchFamily="34" charset="0"/>
            </a:endParaRPr>
          </a:p>
        </p:txBody>
      </p:sp>
      <p:sp>
        <p:nvSpPr>
          <p:cNvPr id="11" name="Rectangle 91"/>
          <p:cNvSpPr>
            <a:spLocks noChangeArrowheads="1"/>
          </p:cNvSpPr>
          <p:nvPr/>
        </p:nvSpPr>
        <p:spPr bwMode="auto">
          <a:xfrm>
            <a:off x="4000496" y="4714884"/>
            <a:ext cx="1857388" cy="428627"/>
          </a:xfrm>
          <a:prstGeom prst="rect">
            <a:avLst/>
          </a:prstGeom>
          <a:gradFill rotWithShape="0">
            <a:gsLst>
              <a:gs pos="0">
                <a:srgbClr val="4BACC6">
                  <a:gamma/>
                  <a:tint val="20000"/>
                  <a:invGamma/>
                </a:srgbClr>
              </a:gs>
              <a:gs pos="100000">
                <a:srgbClr val="4BACC6"/>
              </a:gs>
            </a:gsLst>
            <a:lin ang="2400000" scaled="0"/>
          </a:gra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/>
              <a:t>І н ш е</a:t>
            </a:r>
            <a:r>
              <a:rPr lang="uk-UA" sz="2000" dirty="0"/>
              <a:t> </a:t>
            </a:r>
            <a:endParaRPr lang="uk-UA" sz="1400" dirty="0"/>
          </a:p>
        </p:txBody>
      </p:sp>
      <p:sp>
        <p:nvSpPr>
          <p:cNvPr id="12" name="Rectangle 91"/>
          <p:cNvSpPr>
            <a:spLocks noChangeArrowheads="1"/>
          </p:cNvSpPr>
          <p:nvPr/>
        </p:nvSpPr>
        <p:spPr bwMode="auto">
          <a:xfrm>
            <a:off x="3000364" y="2571744"/>
            <a:ext cx="4857784" cy="428627"/>
          </a:xfrm>
          <a:prstGeom prst="rect">
            <a:avLst/>
          </a:prstGeom>
          <a:gradFill rotWithShape="0">
            <a:gsLst>
              <a:gs pos="0">
                <a:srgbClr val="4BACC6">
                  <a:gamma/>
                  <a:tint val="20000"/>
                  <a:invGamma/>
                </a:srgbClr>
              </a:gs>
              <a:gs pos="100000">
                <a:srgbClr val="4BACC6"/>
              </a:gs>
            </a:gsLst>
            <a:lin ang="2400000" scaled="0"/>
          </a:gra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/>
              <a:t>Джерела доходів міського бюджету</a:t>
            </a:r>
          </a:p>
        </p:txBody>
      </p:sp>
      <p:sp>
        <p:nvSpPr>
          <p:cNvPr id="13" name="Rectangle 91"/>
          <p:cNvSpPr>
            <a:spLocks noChangeArrowheads="1"/>
          </p:cNvSpPr>
          <p:nvPr/>
        </p:nvSpPr>
        <p:spPr bwMode="auto">
          <a:xfrm>
            <a:off x="2000232" y="0"/>
            <a:ext cx="5786478" cy="785818"/>
          </a:xfrm>
          <a:prstGeom prst="rect">
            <a:avLst/>
          </a:prstGeom>
          <a:gradFill rotWithShape="0">
            <a:gsLst>
              <a:gs pos="0">
                <a:srgbClr val="4BACC6">
                  <a:gamma/>
                  <a:tint val="20000"/>
                  <a:invGamma/>
                </a:srgbClr>
              </a:gs>
              <a:gs pos="100000">
                <a:srgbClr val="4BACC6"/>
              </a:gs>
            </a:gsLst>
            <a:lin ang="2400000" scaled="0"/>
          </a:gra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/>
              <a:t>КОНЦЕПЦІЯ  змін до Бюджетного кодексу                     </a:t>
            </a:r>
            <a:r>
              <a:rPr lang="uk-UA" sz="2000" b="1" dirty="0"/>
              <a:t>Загальні положення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8596" y="1285860"/>
            <a:ext cx="2928958" cy="642942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solidFill>
                  <a:srgbClr val="FF0000"/>
                </a:solidFill>
                <a:latin typeface="Arial" pitchFamily="34" charset="0"/>
              </a:rPr>
              <a:t>Доходи   </a:t>
            </a: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               Загальний фонд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357290" y="71414"/>
            <a:ext cx="6572295" cy="571504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3200" b="1" dirty="0" smtClean="0"/>
              <a:t>Ресурс бюджету м. Львова</a:t>
            </a:r>
            <a:endParaRPr lang="ru-RU" sz="32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071934" y="714356"/>
            <a:ext cx="2000264" cy="64294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</a:rPr>
              <a:t>2014</a:t>
            </a: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             </a:t>
            </a:r>
            <a:r>
              <a:rPr lang="uk-UA" b="1" dirty="0" smtClean="0">
                <a:solidFill>
                  <a:srgbClr val="0000FF"/>
                </a:solidFill>
                <a:latin typeface="Arial" pitchFamily="34" charset="0"/>
              </a:rPr>
              <a:t>діюча система</a:t>
            </a:r>
            <a:endParaRPr lang="uk-UA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28596" y="2214554"/>
            <a:ext cx="2928958" cy="642942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solidFill>
                  <a:srgbClr val="FF0000"/>
                </a:solidFill>
                <a:latin typeface="Arial" pitchFamily="34" charset="0"/>
              </a:rPr>
              <a:t>Доходи</a:t>
            </a: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                  Спеціальний фонд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428596" y="3214686"/>
            <a:ext cx="2928958" cy="42862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Дотація вирівнювання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28596" y="3857628"/>
            <a:ext cx="2928958" cy="642942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Вилучення               Реверсна дотація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428596" y="4786322"/>
            <a:ext cx="2928958" cy="857256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Нові трансферти </a:t>
            </a:r>
            <a:r>
              <a:rPr lang="uk-UA" b="1" i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Освітня і медична субвенція</a:t>
            </a:r>
            <a:endParaRPr lang="ru-RU" i="1" dirty="0"/>
          </a:p>
          <a:p>
            <a:pPr algn="ctr">
              <a:spcAft>
                <a:spcPts val="1000"/>
              </a:spcAft>
              <a:defRPr/>
            </a:pPr>
            <a:endParaRPr lang="uk-UA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28596" y="5929330"/>
            <a:ext cx="2928958" cy="42862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РЕСУРС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28596" y="6429372"/>
            <a:ext cx="2928958" cy="42862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Приріст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33" name="Плюс 32"/>
          <p:cNvSpPr/>
          <p:nvPr/>
        </p:nvSpPr>
        <p:spPr>
          <a:xfrm>
            <a:off x="1643042" y="1928802"/>
            <a:ext cx="357190" cy="28575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люс 33"/>
          <p:cNvSpPr/>
          <p:nvPr/>
        </p:nvSpPr>
        <p:spPr>
          <a:xfrm>
            <a:off x="1643042" y="2857496"/>
            <a:ext cx="357190" cy="28575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люс 34"/>
          <p:cNvSpPr/>
          <p:nvPr/>
        </p:nvSpPr>
        <p:spPr>
          <a:xfrm>
            <a:off x="1643042" y="4500570"/>
            <a:ext cx="357190" cy="28575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инус 35"/>
          <p:cNvSpPr/>
          <p:nvPr/>
        </p:nvSpPr>
        <p:spPr>
          <a:xfrm>
            <a:off x="1643042" y="3643314"/>
            <a:ext cx="357190" cy="214314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1714480" y="5643578"/>
            <a:ext cx="214314" cy="2143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357950" y="714356"/>
            <a:ext cx="2000264" cy="64294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</a:rPr>
              <a:t>2015</a:t>
            </a:r>
            <a:r>
              <a:rPr lang="uk-UA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                    </a:t>
            </a:r>
            <a:r>
              <a:rPr lang="uk-UA" b="1" dirty="0" smtClean="0">
                <a:solidFill>
                  <a:srgbClr val="0000FF"/>
                </a:solidFill>
                <a:latin typeface="Arial" pitchFamily="34" charset="0"/>
              </a:rPr>
              <a:t>нова модель</a:t>
            </a:r>
            <a:endParaRPr lang="uk-UA" b="1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 useBgFill="1">
        <p:nvSpPr>
          <p:cNvPr id="39" name="Rectangle 3"/>
          <p:cNvSpPr>
            <a:spLocks noChangeArrowheads="1"/>
          </p:cNvSpPr>
          <p:nvPr/>
        </p:nvSpPr>
        <p:spPr bwMode="auto">
          <a:xfrm>
            <a:off x="4429124" y="1428736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1 524,8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 useBgFill="1">
        <p:nvSpPr>
          <p:cNvPr id="40" name="Rectangle 3"/>
          <p:cNvSpPr>
            <a:spLocks noChangeArrowheads="1"/>
          </p:cNvSpPr>
          <p:nvPr/>
        </p:nvSpPr>
        <p:spPr bwMode="auto">
          <a:xfrm>
            <a:off x="6786578" y="1428736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1 723,6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 useBgFill="1">
        <p:nvSpPr>
          <p:cNvPr id="41" name="Rectangle 3"/>
          <p:cNvSpPr>
            <a:spLocks noChangeArrowheads="1"/>
          </p:cNvSpPr>
          <p:nvPr/>
        </p:nvSpPr>
        <p:spPr bwMode="auto">
          <a:xfrm>
            <a:off x="4429124" y="2285992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328,0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 useBgFill="1">
        <p:nvSpPr>
          <p:cNvPr id="42" name="Rectangle 3"/>
          <p:cNvSpPr>
            <a:spLocks noChangeArrowheads="1"/>
          </p:cNvSpPr>
          <p:nvPr/>
        </p:nvSpPr>
        <p:spPr bwMode="auto">
          <a:xfrm>
            <a:off x="6786578" y="2285992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72,2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 useBgFill="1">
        <p:nvSpPr>
          <p:cNvPr id="44" name="Rectangle 3"/>
          <p:cNvSpPr>
            <a:spLocks noChangeArrowheads="1"/>
          </p:cNvSpPr>
          <p:nvPr/>
        </p:nvSpPr>
        <p:spPr bwMode="auto">
          <a:xfrm>
            <a:off x="4429124" y="3143248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5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 useBgFill="1">
        <p:nvSpPr>
          <p:cNvPr id="45" name="Rectangle 3"/>
          <p:cNvSpPr>
            <a:spLocks noChangeArrowheads="1"/>
          </p:cNvSpPr>
          <p:nvPr/>
        </p:nvSpPr>
        <p:spPr bwMode="auto">
          <a:xfrm>
            <a:off x="6786578" y="3143248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-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 useBgFill="1">
        <p:nvSpPr>
          <p:cNvPr id="46" name="Rectangle 3"/>
          <p:cNvSpPr>
            <a:spLocks noChangeArrowheads="1"/>
          </p:cNvSpPr>
          <p:nvPr/>
        </p:nvSpPr>
        <p:spPr bwMode="auto">
          <a:xfrm>
            <a:off x="4429124" y="3929066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-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 useBgFill="1">
        <p:nvSpPr>
          <p:cNvPr id="47" name="Rectangle 3"/>
          <p:cNvSpPr>
            <a:spLocks noChangeArrowheads="1"/>
          </p:cNvSpPr>
          <p:nvPr/>
        </p:nvSpPr>
        <p:spPr bwMode="auto">
          <a:xfrm>
            <a:off x="4429124" y="4929198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-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 useBgFill="1">
        <p:nvSpPr>
          <p:cNvPr id="48" name="Rectangle 3"/>
          <p:cNvSpPr>
            <a:spLocks noChangeArrowheads="1"/>
          </p:cNvSpPr>
          <p:nvPr/>
        </p:nvSpPr>
        <p:spPr bwMode="auto">
          <a:xfrm>
            <a:off x="6786578" y="3929066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- 148,8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 useBgFill="1">
        <p:nvSpPr>
          <p:cNvPr id="49" name="Rectangle 3"/>
          <p:cNvSpPr>
            <a:spLocks noChangeArrowheads="1"/>
          </p:cNvSpPr>
          <p:nvPr/>
        </p:nvSpPr>
        <p:spPr bwMode="auto">
          <a:xfrm>
            <a:off x="6786578" y="4929198"/>
            <a:ext cx="1214446" cy="428628"/>
          </a:xfrm>
          <a:prstGeom prst="rect">
            <a:avLst/>
          </a:prstGeom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1 015,7</a:t>
            </a:r>
            <a:endParaRPr lang="uk-UA" sz="22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3857620" y="5857892"/>
            <a:ext cx="2214578" cy="42862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1 857,8 </a:t>
            </a:r>
            <a:r>
              <a:rPr lang="uk-UA" b="1" dirty="0" err="1" smtClean="0">
                <a:solidFill>
                  <a:srgbClr val="FF0000"/>
                </a:solidFill>
                <a:latin typeface="Arial" pitchFamily="34" charset="0"/>
              </a:rPr>
              <a:t>млн.грн</a:t>
            </a:r>
            <a:r>
              <a:rPr lang="uk-UA" b="1" dirty="0" smtClean="0">
                <a:solidFill>
                  <a:srgbClr val="FF0000"/>
                </a:solidFill>
                <a:latin typeface="Arial" pitchFamily="34" charset="0"/>
              </a:rPr>
              <a:t>.</a:t>
            </a:r>
            <a:endParaRPr lang="uk-UA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6429388" y="5857892"/>
            <a:ext cx="2500330" cy="42862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FF0000"/>
                </a:solidFill>
                <a:latin typeface="Arial" pitchFamily="34" charset="0"/>
              </a:rPr>
              <a:t>2 662,7 </a:t>
            </a:r>
            <a:r>
              <a:rPr lang="uk-UA" b="1" dirty="0" err="1" smtClean="0">
                <a:solidFill>
                  <a:srgbClr val="FF0000"/>
                </a:solidFill>
                <a:latin typeface="Arial" pitchFamily="34" charset="0"/>
              </a:rPr>
              <a:t>млн.грн</a:t>
            </a:r>
            <a:r>
              <a:rPr lang="uk-UA" b="1" dirty="0" smtClean="0">
                <a:solidFill>
                  <a:srgbClr val="FF0000"/>
                </a:solidFill>
                <a:latin typeface="Arial" pitchFamily="34" charset="0"/>
              </a:rPr>
              <a:t>.</a:t>
            </a:r>
            <a:endParaRPr lang="uk-UA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endParaRPr lang="uk-UA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357950" y="6429372"/>
            <a:ext cx="2071702" cy="428628"/>
          </a:xfrm>
          <a:prstGeom prst="rect">
            <a:avLst/>
          </a:prstGeom>
          <a:solidFill>
            <a:srgbClr val="CCD4D6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FF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200" b="1" dirty="0" smtClean="0">
                <a:solidFill>
                  <a:srgbClr val="0000FF"/>
                </a:solidFill>
                <a:latin typeface="Arial" pitchFamily="34" charset="0"/>
              </a:rPr>
              <a:t>+ 804,9 </a:t>
            </a:r>
            <a:r>
              <a:rPr lang="uk-UA" b="1" i="1" dirty="0" smtClean="0">
                <a:solidFill>
                  <a:srgbClr val="0000FF"/>
                </a:solidFill>
                <a:latin typeface="Arial" pitchFamily="34" charset="0"/>
              </a:rPr>
              <a:t>(43,3%)</a:t>
            </a:r>
            <a:endParaRPr lang="uk-UA" i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1" name="Овальная выноска 30"/>
          <p:cNvSpPr/>
          <p:nvPr/>
        </p:nvSpPr>
        <p:spPr>
          <a:xfrm>
            <a:off x="8358188" y="0"/>
            <a:ext cx="642968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57158" y="1857364"/>
            <a:ext cx="1643074" cy="1428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1 723 550,0 Загальний фонд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16" y="1857364"/>
            <a:ext cx="1571636" cy="15716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64 081,6</a:t>
            </a:r>
          </a:p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Власні надходження бюджетних установ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929190" y="1857364"/>
            <a:ext cx="1285884" cy="15716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72 200,0</a:t>
            </a:r>
          </a:p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Бюджет розвитку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428860" y="1857364"/>
            <a:ext cx="1571636" cy="15001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1 951 743,1 Офіційні трансферти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57290" y="928670"/>
            <a:ext cx="6929486" cy="7858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3600" b="1" dirty="0" smtClean="0"/>
              <a:t>Доходи – 3 811 574,7 </a:t>
            </a:r>
            <a:r>
              <a:rPr lang="uk-UA" sz="3600" b="1" dirty="0" err="1" smtClean="0"/>
              <a:t>тис.грн</a:t>
            </a:r>
            <a:r>
              <a:rPr lang="uk-UA" sz="3600" b="1" dirty="0" smtClean="0"/>
              <a:t>. </a:t>
            </a:r>
            <a:endParaRPr lang="ru-RU" sz="36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71472" y="4357694"/>
            <a:ext cx="1571636" cy="1428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892 527,7</a:t>
            </a:r>
          </a:p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3агальний фонд  </a:t>
            </a:r>
            <a:r>
              <a:rPr lang="uk-UA" sz="1200" b="1" dirty="0" smtClean="0"/>
              <a:t>(у т.ч.: </a:t>
            </a:r>
            <a:r>
              <a:rPr lang="uk-UA" sz="1200" b="1" dirty="0" err="1" smtClean="0"/>
              <a:t>молод.кред</a:t>
            </a:r>
            <a:r>
              <a:rPr lang="uk-UA" sz="1200" b="1" dirty="0" smtClean="0"/>
              <a:t>. – 5000,0 </a:t>
            </a:r>
            <a:r>
              <a:rPr lang="uk-UA" sz="1200" b="1" dirty="0" err="1" smtClean="0"/>
              <a:t>тис.грн</a:t>
            </a:r>
            <a:r>
              <a:rPr lang="uk-UA" sz="1200" b="1" dirty="0" smtClean="0"/>
              <a:t>.)</a:t>
            </a:r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000892" y="4500570"/>
            <a:ext cx="1500198" cy="1357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64 081,6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1400" b="1" dirty="0" smtClean="0"/>
              <a:t>Власні надходження бюджетних установ</a:t>
            </a:r>
            <a:endParaRPr lang="ru-RU" sz="1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857752" y="4500570"/>
            <a:ext cx="1285884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873 390,3</a:t>
            </a:r>
          </a:p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Бюджет розвитку</a:t>
            </a:r>
            <a:endParaRPr lang="ru-RU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643174" y="4500570"/>
            <a:ext cx="1571636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b="1" dirty="0" smtClean="0"/>
              <a:t>1 951 743,1 </a:t>
            </a:r>
            <a:r>
              <a:rPr lang="uk-UA" b="1" i="1" dirty="0" smtClean="0"/>
              <a:t>Офіційні трансферти</a:t>
            </a:r>
            <a:endParaRPr lang="ru-RU" i="1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571604" y="3571876"/>
            <a:ext cx="6143668" cy="7143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3600" b="1" dirty="0" smtClean="0"/>
              <a:t>Видатки – </a:t>
            </a:r>
            <a:r>
              <a:rPr lang="uk-UA" sz="3600" b="1" smtClean="0"/>
              <a:t>3 930 </a:t>
            </a:r>
            <a:r>
              <a:rPr lang="uk-UA" sz="3600" b="1" dirty="0" smtClean="0"/>
              <a:t>589,3 </a:t>
            </a:r>
            <a:r>
              <a:rPr lang="uk-UA" sz="3600" b="1" dirty="0" err="1" smtClean="0"/>
              <a:t>тис.грн</a:t>
            </a:r>
            <a:r>
              <a:rPr lang="uk-UA" sz="3600" b="1" dirty="0" smtClean="0"/>
              <a:t>. </a:t>
            </a:r>
            <a:endParaRPr lang="ru-RU" sz="36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229600" cy="500066"/>
          </a:xfrm>
        </p:spPr>
        <p:txBody>
          <a:bodyPr/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Міський бюджет м. Львова на 2015 рік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>
            <a:off x="8358214" y="71414"/>
            <a:ext cx="642968" cy="612775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929058" y="5715016"/>
            <a:ext cx="2928958" cy="7143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/>
              <a:t>Запозичення  - 119 014,6 </a:t>
            </a:r>
            <a:r>
              <a:rPr lang="uk-UA" sz="1400" b="1" dirty="0" err="1" smtClean="0"/>
              <a:t>тис.грн</a:t>
            </a:r>
            <a:r>
              <a:rPr lang="uk-UA" sz="1400" b="1" dirty="0" smtClean="0"/>
              <a:t>.</a:t>
            </a:r>
          </a:p>
          <a:p>
            <a:pPr algn="ctr">
              <a:spcAft>
                <a:spcPts val="1000"/>
              </a:spcAft>
              <a:defRPr/>
            </a:pPr>
            <a:r>
              <a:rPr lang="uk-UA" sz="1400" b="1" dirty="0" smtClean="0"/>
              <a:t>Передані із ЗФ – 682 175,7тис.грн.</a:t>
            </a:r>
            <a:endParaRPr lang="ru-RU" sz="1400" dirty="0"/>
          </a:p>
          <a:p>
            <a:pPr algn="ctr">
              <a:spcAft>
                <a:spcPts val="1000"/>
              </a:spcAft>
              <a:defRPr/>
            </a:pPr>
            <a:endParaRPr lang="uk-UA" sz="28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85720" y="5929330"/>
            <a:ext cx="2000264" cy="7858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1400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+ 148 846,6 </a:t>
            </a:r>
            <a:r>
              <a:rPr lang="uk-UA" sz="1400" b="1" dirty="0" err="1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тис.грн</a:t>
            </a:r>
            <a:r>
              <a:rPr lang="uk-UA" sz="1400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. Реверсна дотація            в </a:t>
            </a:r>
            <a:r>
              <a:rPr lang="uk-UA" sz="1400" b="1" dirty="0" err="1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Держ</a:t>
            </a:r>
            <a:r>
              <a:rPr lang="uk-UA" sz="1400" b="1" dirty="0" smtClean="0">
                <a:solidFill>
                  <a:schemeClr val="tx1">
                    <a:alpha val="81000"/>
                  </a:schemeClr>
                </a:solidFill>
                <a:latin typeface="Arial" pitchFamily="34" charset="0"/>
              </a:rPr>
              <a:t>. бюджет – </a:t>
            </a:r>
            <a:endParaRPr lang="uk-UA" sz="1400" b="1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uk-UA" dirty="0">
              <a:solidFill>
                <a:schemeClr val="tx1">
                  <a:alpha val="81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sz="3200" dirty="0" smtClean="0"/>
              <a:t>Структура </a:t>
            </a:r>
            <a:r>
              <a:rPr lang="uk-UA" sz="3200" u="sng" dirty="0" smtClean="0"/>
              <a:t>доходів</a:t>
            </a:r>
            <a:r>
              <a:rPr lang="uk-UA" sz="3200" dirty="0" smtClean="0"/>
              <a:t> загального фонду м. Львова на 2015 рік - </a:t>
            </a:r>
            <a:r>
              <a:rPr lang="uk-UA" sz="3200" b="1" dirty="0" smtClean="0">
                <a:solidFill>
                  <a:srgbClr val="FF0000"/>
                </a:solidFill>
              </a:rPr>
              <a:t>1 723 550,0 </a:t>
            </a:r>
            <a:r>
              <a:rPr lang="uk-UA" sz="3200" b="1" dirty="0" err="1" smtClean="0">
                <a:solidFill>
                  <a:srgbClr val="FF0000"/>
                </a:solidFill>
              </a:rPr>
              <a:t>тис</a:t>
            </a:r>
            <a:r>
              <a:rPr lang="uk-UA" sz="3200" dirty="0" err="1" smtClean="0"/>
              <a:t>.грн</a:t>
            </a:r>
            <a:r>
              <a:rPr lang="uk-UA" sz="3200" dirty="0" smtClean="0"/>
              <a:t>.</a:t>
            </a:r>
            <a:endParaRPr lang="ru-RU" sz="3200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8286776" y="142852"/>
            <a:ext cx="643006" cy="612762"/>
          </a:xfrm>
          <a:prstGeom prst="wedgeEllipseCallou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2400" b="1" dirty="0" smtClean="0">
                <a:solidFill>
                  <a:sysClr val="windowText" lastClr="000000"/>
                </a:solidFill>
              </a:rPr>
              <a:t>7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1000108"/>
          <a:ext cx="9144000" cy="557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86742" cy="1071546"/>
          </a:xfrm>
        </p:spPr>
        <p:txBody>
          <a:bodyPr/>
          <a:lstStyle/>
          <a:p>
            <a:r>
              <a:rPr lang="uk-UA" dirty="0" smtClean="0"/>
              <a:t>Структура </a:t>
            </a:r>
            <a:r>
              <a:rPr lang="uk-UA" u="sng" dirty="0" smtClean="0"/>
              <a:t>видатків</a:t>
            </a:r>
            <a:r>
              <a:rPr lang="uk-UA" dirty="0" smtClean="0"/>
              <a:t> загального фонду на 2015 рік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ьная выноска 3"/>
          <p:cNvSpPr/>
          <p:nvPr/>
        </p:nvSpPr>
        <p:spPr>
          <a:xfrm>
            <a:off x="8358188" y="142852"/>
            <a:ext cx="785812" cy="612775"/>
          </a:xfrm>
          <a:prstGeom prst="wedgeEllipseCallou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2400" b="1" dirty="0" smtClean="0">
                <a:solidFill>
                  <a:sysClr val="windowText" lastClr="000000"/>
                </a:solidFill>
              </a:rPr>
              <a:t>8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7668</TotalTime>
  <Words>1027</Words>
  <Application>Microsoft Office PowerPoint</Application>
  <PresentationFormat>Экран (4:3)</PresentationFormat>
  <Paragraphs>265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ПРОЕКТ  міського бюджету м. Львова  на 2015 рік</vt:lpstr>
      <vt:lpstr>Слайд 2</vt:lpstr>
      <vt:lpstr>Слайд 3</vt:lpstr>
      <vt:lpstr>Слайд 4</vt:lpstr>
      <vt:lpstr>Слайд 5</vt:lpstr>
      <vt:lpstr>Міський бюджет м. Львова на 2015 рік</vt:lpstr>
      <vt:lpstr>Слайд 7</vt:lpstr>
      <vt:lpstr>Структура доходів загального фонду м. Львова на 2015 рік - 1 723 550,0 тис.грн.</vt:lpstr>
      <vt:lpstr>Структура видатків загального фонду на 2015 рік</vt:lpstr>
      <vt:lpstr>Слайд 10</vt:lpstr>
      <vt:lpstr>Слайд 11</vt:lpstr>
      <vt:lpstr>Слайд 12</vt:lpstr>
      <vt:lpstr>Освітня субвенція з Державного бюджету України на 2015 рік – 518 573,5 тис.грн.</vt:lpstr>
      <vt:lpstr>Слайд 14</vt:lpstr>
      <vt:lpstr>Слайд 15</vt:lpstr>
      <vt:lpstr>Поточні трансферти – 1951 743,1 тис.грн.</vt:lpstr>
      <vt:lpstr>Бюджет розвитку 873 390,7 тис.грн.</vt:lpstr>
      <vt:lpstr>Слайд 18</vt:lpstr>
      <vt:lpstr>Слайд 19</vt:lpstr>
    </vt:vector>
  </TitlesOfParts>
  <Company>upr-fin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Balytska.Nataliya</dc:creator>
  <cp:lastModifiedBy>Балицька Наталія</cp:lastModifiedBy>
  <cp:revision>798</cp:revision>
  <dcterms:created xsi:type="dcterms:W3CDTF">2012-11-28T07:59:41Z</dcterms:created>
  <dcterms:modified xsi:type="dcterms:W3CDTF">2015-01-19T10:58:28Z</dcterms:modified>
</cp:coreProperties>
</file>